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71" r:id="rId5"/>
    <p:sldId id="259" r:id="rId6"/>
    <p:sldId id="275" r:id="rId7"/>
    <p:sldId id="276" r:id="rId8"/>
    <p:sldId id="277" r:id="rId9"/>
    <p:sldId id="261" r:id="rId10"/>
    <p:sldId id="262" r:id="rId11"/>
    <p:sldId id="260" r:id="rId12"/>
    <p:sldId id="278" r:id="rId13"/>
    <p:sldId id="283" r:id="rId14"/>
    <p:sldId id="279" r:id="rId15"/>
    <p:sldId id="282" r:id="rId16"/>
    <p:sldId id="290" r:id="rId17"/>
    <p:sldId id="288" r:id="rId18"/>
    <p:sldId id="289" r:id="rId19"/>
    <p:sldId id="281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4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E8CE09-64B1-4F2E-93F4-39C51FA294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945633-5076-4201-AB58-FD2367CB12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5E3684F-87F8-449D-ADDC-81C0E09EC760}" type="datetimeFigureOut">
              <a:rPr lang="en-US"/>
              <a:pPr>
                <a:defRPr/>
              </a:pPr>
              <a:t>8/20/2021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E82FC-D479-4B81-9EE5-9100A2BADB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28D4B-873C-446C-AA3E-71F4FAB643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6590B4-A17A-4B84-90BB-37C02C9225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25F573-9DB8-4E81-AD6C-63169B697F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1F7B31-F119-4205-8C72-1B72B6C66D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6A91ED-0589-4DD8-A20E-278BA0193A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B7806-CF4F-4201-BC87-166E252546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02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31B2AD-5118-48C3-99D9-4055EAEBDA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3D978F-B2FE-4443-9C46-027E2D65A7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C14AD8-9135-4D54-A03A-0FFE4835DF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2CCB7-3812-4910-B0CD-AE905063F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48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2EAFF2-C908-417B-A7E4-E894A1BF73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7176BC-FE9B-495B-8141-BAA8AE373E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D6D7F8-DD6B-4388-9500-68B618DE31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288C6-D9A3-4458-8549-6B2E4D9469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53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398B31-BA9A-467A-AB0F-C348A00B90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1ED069-A5B1-417E-983E-DCB8CB0A41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0EDFCC-9B14-49DE-B3D9-EE6246B6CD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25ED8-3CFB-436B-97EF-23A665DFE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04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C15A23-C92C-46C6-B5EC-ABF117906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7599B1-091F-463F-85A8-45CA1FD47B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4D193D-2D78-489C-8E04-060A874AFC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E42652-EC0B-4DD8-AAEE-758BD83E1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90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A1E669-ADC1-4090-A15E-7DB525F14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D24872-C0C7-40DD-8FF2-922D0674DD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0AFA06-7438-4DDE-A12F-CEB80DC21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CBDF5-D46D-4840-80AC-C734F57139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93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894739-BD0A-43CC-B222-6A856D414C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9E369EB-7DD1-4986-BB07-91B5B44056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02AB43E-CCCA-4E35-880A-AD3061BDF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F7218-A372-4ACC-89A2-6B39286B6D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48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520A34-3F2D-4138-905F-77BAFBA7FC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27372D-FEF5-44DE-A165-11228A4C23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65FF13-F759-4444-AB07-DE07F410C9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73398-129B-48B7-BD9E-D6380E931C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6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A240505-9CB7-4572-811B-710F1BD5D7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F7F7DAB-FB72-4A17-80AD-FBE7B44185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4B74993-1430-4BE2-86CF-F9F581294A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AC86F-5576-4AFD-807F-49520B8BE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16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687416-CAE3-4E5F-BC29-F05964017F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1D227F-0625-4858-8161-E8D11E332D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E94518-5090-44C8-9519-7F8B23550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8C7CD-9C44-4B5F-83A9-6CBAF225F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23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83699A-4D61-4E2E-B843-0B69B18D2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1D0D7B-1800-4B18-8466-02C1C2D6B0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B99991-2FDD-4632-8176-0F2A948BD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5B4E3-F38C-4DAD-8523-436F0C0611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87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FE1834-93C5-4ADE-8E99-023530C4BB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734BB0F-27DB-4364-8640-D32DC89686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4F245C0-C90A-4368-B8DF-B39475B001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24F7644-DBE9-4430-ACDF-EE9F708492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3802269-B208-4AB6-A8AF-EB20080E56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C1C610D-9086-4536-A545-66311624B5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swfwmd.state.fl.us/documents/publications/watermatters/2003q3/flag2wm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vancedplacementhistory.com/apus.html" TargetMode="External"/><Relationship Id="rId2" Type="http://schemas.openxmlformats.org/officeDocument/2006/relationships/hyperlink" Target="http://www.course-notes.org/US_Histor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hyperlink" Target="http://www.hippocampus.org/AP%20US%20History%20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docid=EjA2WueAQE2CpM&amp;tbnid=uVRwJgYJRF-KJM:&amp;ved=0CAUQjRw&amp;url=http://www.taringa.net/posts/ciencia-educacion/14564405/Descubrimientos-cientificos-que-se-rien-de-la-fisica.html&amp;ei=z7iVU4-vBoyoyATWooCQDA&amp;bvm=bv.68445247,d.aWw&amp;psig=AFQjCNE36t_I7Cei_boas9b6PdqAqJECyg&amp;ust=1402407380432052" TargetMode="External"/><Relationship Id="rId2" Type="http://schemas.openxmlformats.org/officeDocument/2006/relationships/hyperlink" Target="https://www.google.com/url?sa=i&amp;rct=j&amp;q=&amp;esrc=s&amp;frm=1&amp;source=images&amp;cd=&amp;cad=rja&amp;uact=8&amp;docid=SX6tp-_4uO-yzM&amp;tbnid=KJ0X_PVNReiOxM:&amp;ved=0CAUQjRw&amp;url=https%3A%2F%2Fplus.google.com%2F%2BAboutAlbertEinstein&amp;ei=Z7iVU9ejIYeQyASo1YGgCA&amp;bvm=bv.68445247,d.aWw&amp;psig=AFQjCNE36t_I7Cei_boas9b6PdqAqJECyg&amp;ust=1402407380432052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com/url?sa=i&amp;rct=j&amp;q=&amp;esrc=s&amp;frm=1&amp;source=images&amp;cd=&amp;cad=rja&amp;uact=8&amp;docid=HAMcRIooXgTVaM&amp;tbnid=ByyaAIMytg6pEM:&amp;ved=0CAUQjRw&amp;url=http%3A%2F%2Fwww.mtfca.com%2Fdiscus%2Fmessages%2F50893%2F56555.html&amp;ei=KruVU87eNsmQyATqlIGYBA&amp;psig=AFQjCNEOSR3d8gz_MtUzJQiBzzYGVwjCHw&amp;ust=1402408062335156" TargetMode="External"/><Relationship Id="rId5" Type="http://schemas.openxmlformats.org/officeDocument/2006/relationships/hyperlink" Target="http://www.google.com/url?sa=i&amp;rct=j&amp;q=&amp;esrc=s&amp;frm=1&amp;source=images&amp;cd=&amp;cad=rja&amp;uact=8&amp;docid=pX77KvEel9I5mM&amp;tbnid=uuzXPccQpGcPpM:&amp;ved=0CAUQjRw&amp;url=http%3A%2F%2Ffreewayfordmn.blogspot.com%2F2012_10_01_archive.html&amp;ei=CruVU6-bLcKcyASI0ID4Dg&amp;bvm=bv.68445247,d.aWw&amp;psig=AFQjCNEOhfvwcfzWhmj3vJYdEmnDVef-gw&amp;ust=1402408070788606" TargetMode="Externa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D174D88-80AC-4426-9A9F-8670E061E5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15F6D06-C850-4C9E-88E2-AE4B1E4CBBC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/>
          <a:lstStyle/>
          <a:p>
            <a:pPr eaLnBrk="1" hangingPunct="1"/>
            <a:r>
              <a:rPr lang="en-US" altLang="en-US"/>
              <a:t>About the course…and the test</a:t>
            </a: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635B2EDA-AE9C-44A1-A0EA-C08F2636B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47663" y="2000250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3077" name="Picture 4" descr="http://www.swfwmd.state.fl.us/documents/publications/watermatters/2003q3/flag2wm.jpg">
            <a:extLst>
              <a:ext uri="{FF2B5EF4-FFF2-40B4-BE49-F238E27FC236}">
                <a16:creationId xmlns:a16="http://schemas.microsoft.com/office/drawing/2014/main" id="{35325762-8CA2-498C-ADAD-FE0943017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2" t="5446" r="1994" b="12860"/>
          <a:stretch>
            <a:fillRect/>
          </a:stretch>
        </p:blipFill>
        <p:spPr bwMode="auto">
          <a:xfrm>
            <a:off x="314325" y="1905000"/>
            <a:ext cx="8829675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>
            <a:extLst>
              <a:ext uri="{FF2B5EF4-FFF2-40B4-BE49-F238E27FC236}">
                <a16:creationId xmlns:a16="http://schemas.microsoft.com/office/drawing/2014/main" id="{C8B84FD3-83B0-4F3E-AED4-055712253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8" y="1905000"/>
            <a:ext cx="8882062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0">
                <a:latin typeface="Algerian" panose="04020705040A02060702" pitchFamily="82" charset="0"/>
                <a:cs typeface="Times New Roman" panose="02020603050405020304" pitchFamily="18" charset="0"/>
              </a:rPr>
              <a:t>A.P.U.S.H.</a:t>
            </a:r>
            <a:endParaRPr lang="en-US" altLang="en-US" sz="1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C21BE04-A69B-4FBD-92E8-2E15206E0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About this test…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527B1B5-CE91-429B-8D91-FDA5E7326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ONLY 53% of students nationwide earn a 3 or higher.</a:t>
            </a:r>
          </a:p>
          <a:p>
            <a:pPr lvl="1" eaLnBrk="1" hangingPunct="1"/>
            <a:r>
              <a:rPr lang="en-US" altLang="en-US"/>
              <a:t>5: “Extremely qualified”</a:t>
            </a:r>
          </a:p>
          <a:p>
            <a:pPr lvl="1" eaLnBrk="1" hangingPunct="1"/>
            <a:r>
              <a:rPr lang="en-US" altLang="en-US"/>
              <a:t>4: “Well qualified”</a:t>
            </a:r>
          </a:p>
          <a:p>
            <a:pPr lvl="1" eaLnBrk="1" hangingPunct="1"/>
            <a:r>
              <a:rPr lang="en-US" altLang="en-US"/>
              <a:t>3: “Qualified”</a:t>
            </a:r>
          </a:p>
          <a:p>
            <a:pPr lvl="1" eaLnBrk="1" hangingPunct="1"/>
            <a:r>
              <a:rPr lang="en-US" altLang="en-US"/>
              <a:t>2: “Probably qualified”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/>
              <a:t>Less than 10% earn a 5.</a:t>
            </a:r>
          </a:p>
        </p:txBody>
      </p:sp>
      <p:pic>
        <p:nvPicPr>
          <p:cNvPr id="12292" name="Picture 5" descr="MC900078622[1]">
            <a:extLst>
              <a:ext uri="{FF2B5EF4-FFF2-40B4-BE49-F238E27FC236}">
                <a16:creationId xmlns:a16="http://schemas.microsoft.com/office/drawing/2014/main" id="{DE7BB9E1-1A35-47F3-B27E-B0E5C153C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09800"/>
            <a:ext cx="1857375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D7AC0D40-5CE5-4EEF-A64D-C2B773E90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altLang="en-US"/>
              <a:t>55 questions</a:t>
            </a:r>
          </a:p>
          <a:p>
            <a:pPr eaLnBrk="1" hangingPunct="1"/>
            <a:r>
              <a:rPr lang="en-US" altLang="en-US"/>
              <a:t>55 minutes</a:t>
            </a:r>
          </a:p>
          <a:p>
            <a:pPr eaLnBrk="1" hangingPunct="1"/>
            <a:r>
              <a:rPr lang="en-US" altLang="en-US"/>
              <a:t>Counts for 40% of your test</a:t>
            </a:r>
          </a:p>
          <a:p>
            <a:pPr lvl="1" eaLnBrk="1" hangingPunct="1"/>
            <a:r>
              <a:rPr lang="en-US" altLang="en-US" sz="2400"/>
              <a:t>Contains a number of sets of questions (2-5 questions per set)</a:t>
            </a:r>
          </a:p>
          <a:p>
            <a:pPr lvl="1" eaLnBrk="1" hangingPunct="1"/>
            <a:r>
              <a:rPr lang="en-US" altLang="en-US" sz="2400"/>
              <a:t>Students analyze historical texts, interpretations, and evidence.</a:t>
            </a:r>
          </a:p>
          <a:p>
            <a:pPr lvl="1" eaLnBrk="1" hangingPunct="1"/>
            <a:r>
              <a:rPr lang="en-US" altLang="en-US" sz="2400"/>
              <a:t>Primary and secondary sources images, graphs, and maps are included.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22968-517F-4BB5-A51A-5C1977B60B98}"/>
              </a:ext>
            </a:extLst>
          </p:cNvPr>
          <p:cNvSpPr/>
          <p:nvPr/>
        </p:nvSpPr>
        <p:spPr>
          <a:xfrm>
            <a:off x="533400" y="228600"/>
            <a:ext cx="79248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b="1" kern="10" dirty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  <a:cs typeface="Arial" charset="0"/>
              </a:rPr>
              <a:t>Multiple Choice</a:t>
            </a:r>
            <a:endParaRPr lang="en-US" sz="5400" b="1" dirty="0">
              <a:ln w="28575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CA661ECF-32E0-4909-A76D-D5F9B89A43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altLang="en-US"/>
              <a:t>3 questions</a:t>
            </a:r>
          </a:p>
          <a:p>
            <a:pPr eaLnBrk="1" hangingPunct="1"/>
            <a:r>
              <a:rPr lang="en-US" altLang="en-US"/>
              <a:t>40 minutes</a:t>
            </a:r>
          </a:p>
          <a:p>
            <a:pPr eaLnBrk="1" hangingPunct="1"/>
            <a:r>
              <a:rPr lang="en-US" altLang="en-US"/>
              <a:t>Counts for 20% of your test</a:t>
            </a:r>
          </a:p>
          <a:p>
            <a:pPr lvl="1" eaLnBrk="1" hangingPunct="1"/>
            <a:r>
              <a:rPr lang="en-US" altLang="en-US" sz="2400"/>
              <a:t>Analyze historians’ interpretations, historical sources, and propositions about history.</a:t>
            </a:r>
          </a:p>
          <a:p>
            <a:pPr lvl="1" eaLnBrk="1" hangingPunct="1"/>
            <a:r>
              <a:rPr lang="en-US" altLang="en-US" sz="2400"/>
              <a:t>Questions provide opportunities for students to demonstrate what they know best.</a:t>
            </a:r>
          </a:p>
          <a:p>
            <a:pPr lvl="1" eaLnBrk="1" hangingPunct="1"/>
            <a:r>
              <a:rPr lang="en-US" altLang="en-US" sz="2400"/>
              <a:t>Some questions include tests, images, graphs, or maps.</a:t>
            </a:r>
          </a:p>
          <a:p>
            <a:pPr lvl="1" eaLnBrk="1" hangingPunct="1"/>
            <a:r>
              <a:rPr lang="en-US" altLang="en-US" sz="2400" b="1"/>
              <a:t>See update for 2017-18 on next slide.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34101E-42C8-4091-B664-CD17CE4B2115}"/>
              </a:ext>
            </a:extLst>
          </p:cNvPr>
          <p:cNvSpPr/>
          <p:nvPr/>
        </p:nvSpPr>
        <p:spPr>
          <a:xfrm>
            <a:off x="533400" y="228600"/>
            <a:ext cx="79248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b="1" kern="10" dirty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  <a:cs typeface="Arial" charset="0"/>
              </a:rPr>
              <a:t>Short-answer  questions</a:t>
            </a:r>
            <a:endParaRPr lang="en-US" sz="5400" b="1" dirty="0">
              <a:ln w="28575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607CC606-EDFB-4C68-8BEB-816C948DA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altLang="en-US" dirty="0"/>
              <a:t>3 questions</a:t>
            </a:r>
          </a:p>
          <a:p>
            <a:pPr eaLnBrk="1" hangingPunct="1"/>
            <a:r>
              <a:rPr lang="en-US" altLang="en-US" dirty="0"/>
              <a:t>40 minutes</a:t>
            </a:r>
          </a:p>
          <a:p>
            <a:pPr eaLnBrk="1" hangingPunct="1"/>
            <a:r>
              <a:rPr lang="en-US" altLang="en-US" dirty="0"/>
              <a:t>Counts for 20% of your test</a:t>
            </a:r>
          </a:p>
          <a:p>
            <a:pPr lvl="1" eaLnBrk="1" hangingPunct="1"/>
            <a:r>
              <a:rPr lang="en-US" altLang="en-US" sz="2400" dirty="0"/>
              <a:t>Students choose between two options for the final required short-answer question, each one focusing on a different time period.</a:t>
            </a:r>
          </a:p>
          <a:p>
            <a:pPr lvl="2" eaLnBrk="1" hangingPunct="1"/>
            <a:r>
              <a:rPr lang="en-US" altLang="en-US" sz="2000" dirty="0"/>
              <a:t>Question 1 (required: periods 3-8; 1754-1980)</a:t>
            </a:r>
          </a:p>
          <a:p>
            <a:pPr lvl="2" eaLnBrk="1" hangingPunct="1"/>
            <a:r>
              <a:rPr lang="en-US" altLang="en-US" sz="2000" dirty="0"/>
              <a:t>Question 2 (required: periods 3-8; 1754-1980)</a:t>
            </a:r>
          </a:p>
          <a:p>
            <a:pPr lvl="2" eaLnBrk="1" hangingPunct="1"/>
            <a:r>
              <a:rPr lang="en-US" altLang="en-US" sz="2000" dirty="0"/>
              <a:t>Students choose between Question 3, periods 1-5 (1491-1877), and Question 4, periods 6-9 (1865-present).</a:t>
            </a:r>
          </a:p>
          <a:p>
            <a:pPr lvl="2" eaLnBrk="1" hangingPunct="1"/>
            <a:endParaRPr lang="en-US" altLang="en-US" sz="2000" b="1" dirty="0"/>
          </a:p>
          <a:p>
            <a:pPr lvl="2" eaLnBrk="1" hangingPunct="1"/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62F79D-AC29-4C05-B275-A3EEC04A6CA1}"/>
              </a:ext>
            </a:extLst>
          </p:cNvPr>
          <p:cNvSpPr/>
          <p:nvPr/>
        </p:nvSpPr>
        <p:spPr>
          <a:xfrm>
            <a:off x="533400" y="228600"/>
            <a:ext cx="79248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b="1" kern="10" dirty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  <a:cs typeface="Arial" charset="0"/>
              </a:rPr>
              <a:t>Short-answer  questions</a:t>
            </a:r>
            <a:endParaRPr lang="en-US" sz="5400" b="1" dirty="0">
              <a:ln w="28575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681E6D86-6FE2-4C20-8570-5FC35AD25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altLang="en-US" dirty="0"/>
              <a:t>1 question</a:t>
            </a:r>
          </a:p>
          <a:p>
            <a:pPr eaLnBrk="1" hangingPunct="1"/>
            <a:r>
              <a:rPr lang="en-US" altLang="en-US" dirty="0"/>
              <a:t>60 minutes</a:t>
            </a:r>
          </a:p>
          <a:p>
            <a:pPr eaLnBrk="1" hangingPunct="1"/>
            <a:r>
              <a:rPr lang="en-US" altLang="en-US" dirty="0"/>
              <a:t>Counts for 25% of your test</a:t>
            </a:r>
          </a:p>
          <a:p>
            <a:pPr lvl="1" eaLnBrk="1" hangingPunct="1"/>
            <a:r>
              <a:rPr lang="en-US" altLang="en-US" sz="2600" dirty="0"/>
              <a:t>Assess written, quantitative, or visual materials as historical evidence.</a:t>
            </a:r>
          </a:p>
          <a:p>
            <a:pPr lvl="1" eaLnBrk="1" hangingPunct="1"/>
            <a:r>
              <a:rPr lang="en-US" altLang="en-US" sz="2600" dirty="0"/>
              <a:t>Develop an argument supported by an analysis of historical evidence.</a:t>
            </a:r>
          </a:p>
          <a:p>
            <a:pPr lvl="1" eaLnBrk="1" hangingPunct="1"/>
            <a:r>
              <a:rPr lang="en-US" altLang="en-US" sz="2400" dirty="0"/>
              <a:t>Focuses on topics from periods 3 to 8 (1754-1980)</a:t>
            </a:r>
            <a:endParaRPr lang="en-US" altLang="en-US" sz="2600" dirty="0"/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C88EAE-93A3-450D-AD4A-7D8C9B0271D5}"/>
              </a:ext>
            </a:extLst>
          </p:cNvPr>
          <p:cNvSpPr/>
          <p:nvPr/>
        </p:nvSpPr>
        <p:spPr>
          <a:xfrm>
            <a:off x="533400" y="228600"/>
            <a:ext cx="79248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b="1" kern="10" dirty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  <a:cs typeface="Arial" charset="0"/>
              </a:rPr>
              <a:t>Document-based  question</a:t>
            </a:r>
            <a:endParaRPr lang="en-US" sz="5400" b="1" dirty="0">
              <a:ln w="28575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287CDE54-9B0B-4EDA-871E-042675FF7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altLang="en-US" dirty="0"/>
              <a:t>1 question</a:t>
            </a:r>
          </a:p>
          <a:p>
            <a:pPr eaLnBrk="1" hangingPunct="1"/>
            <a:r>
              <a:rPr lang="en-US" altLang="en-US" dirty="0"/>
              <a:t>40 minutes</a:t>
            </a:r>
          </a:p>
          <a:p>
            <a:pPr eaLnBrk="1" hangingPunct="1"/>
            <a:r>
              <a:rPr lang="en-US" altLang="en-US" dirty="0"/>
              <a:t>Counts for 15% of your test</a:t>
            </a:r>
          </a:p>
          <a:p>
            <a:pPr lvl="1" eaLnBrk="1" hangingPunct="1"/>
            <a:r>
              <a:rPr lang="en-US" altLang="en-US" sz="2400" dirty="0"/>
              <a:t>Explain and analyze significant issues in U.S. history.</a:t>
            </a:r>
          </a:p>
          <a:p>
            <a:pPr lvl="1" eaLnBrk="1" hangingPunct="1"/>
            <a:r>
              <a:rPr lang="en-US" altLang="en-US" sz="2400" dirty="0"/>
              <a:t>Develop an argument supported by an analysis of historical evidence.</a:t>
            </a:r>
          </a:p>
          <a:p>
            <a:pPr lvl="1" eaLnBrk="1" hangingPunct="1"/>
            <a:r>
              <a:rPr lang="en-US" altLang="en-US" sz="2400" dirty="0"/>
              <a:t>Students select among three options, each focusing on a different range of time periods:</a:t>
            </a:r>
          </a:p>
          <a:p>
            <a:pPr lvl="2" eaLnBrk="1" hangingPunct="1"/>
            <a:r>
              <a:rPr lang="en-US" altLang="en-US" sz="2000" dirty="0"/>
              <a:t>Option 1: periods 1-3</a:t>
            </a:r>
          </a:p>
          <a:p>
            <a:pPr lvl="2" eaLnBrk="1" hangingPunct="1"/>
            <a:r>
              <a:rPr lang="en-US" altLang="en-US" sz="2000" dirty="0"/>
              <a:t>Option 2: periods 4-6</a:t>
            </a:r>
          </a:p>
          <a:p>
            <a:pPr lvl="2" eaLnBrk="1" hangingPunct="1"/>
            <a:r>
              <a:rPr lang="en-US" altLang="en-US" sz="2000" dirty="0"/>
              <a:t>Option 3: periods 7-9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18C92-7E59-465F-B4AC-5F61097D474C}"/>
              </a:ext>
            </a:extLst>
          </p:cNvPr>
          <p:cNvSpPr/>
          <p:nvPr/>
        </p:nvSpPr>
        <p:spPr>
          <a:xfrm>
            <a:off x="533400" y="228600"/>
            <a:ext cx="79248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b="1" kern="10" dirty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  <a:cs typeface="Arial" charset="0"/>
              </a:rPr>
              <a:t>Long  essay  question</a:t>
            </a:r>
            <a:endParaRPr lang="en-US" sz="5400" b="1" dirty="0">
              <a:ln w="28575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C3F95-FF56-4E1D-B63B-1A5D71CC8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066B33-AE23-47BD-A2D4-28FCCA4E9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304925"/>
            <a:ext cx="85153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69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9373EE06-3270-402E-9AD0-B60C71E65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/>
              <a:t>2019</a:t>
            </a:r>
          </a:p>
        </p:txBody>
      </p:sp>
      <p:pic>
        <p:nvPicPr>
          <p:cNvPr id="19459" name="Picture 4">
            <a:extLst>
              <a:ext uri="{FF2B5EF4-FFF2-40B4-BE49-F238E27FC236}">
                <a16:creationId xmlns:a16="http://schemas.microsoft.com/office/drawing/2014/main" id="{ABF2DD69-573A-4287-BE1E-FF1905E13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8686800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DEDE80E-884A-410E-ADDF-0D036975A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altLang="en-US"/>
              <a:t>2019</a:t>
            </a: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C7A96006-212E-48D9-9683-ABD5DBC12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8161338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361BF3D-8D80-4819-A83C-B022A0C21E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Helpful Sites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DDB7CC2-A2F9-4462-84AC-E36295DCD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hlinkClick r:id="rId2"/>
              </a:rPr>
              <a:t>http://www.course-notes.org/US_History</a:t>
            </a:r>
            <a:endParaRPr lang="en-US" altLang="en-US"/>
          </a:p>
          <a:p>
            <a:endParaRPr lang="en-US" altLang="en-US">
              <a:hlinkClick r:id="rId3"/>
            </a:endParaRPr>
          </a:p>
          <a:p>
            <a:r>
              <a:rPr lang="en-US" altLang="en-US">
                <a:hlinkClick r:id="rId3"/>
              </a:rPr>
              <a:t>http://www.advancedplacementhistory.com/apus.html</a:t>
            </a:r>
            <a:endParaRPr lang="en-US" altLang="en-US"/>
          </a:p>
          <a:p>
            <a:pPr>
              <a:buFontTx/>
              <a:buNone/>
            </a:pPr>
            <a:endParaRPr lang="en-US" altLang="en-US">
              <a:hlinkClick r:id="rId4"/>
            </a:endParaRPr>
          </a:p>
          <a:p>
            <a:r>
              <a:rPr lang="en-US" altLang="en-US">
                <a:hlinkClick r:id="rId4"/>
              </a:rPr>
              <a:t>http://www.hippocampus.org/AP%20US%20History%20I</a:t>
            </a:r>
            <a:endParaRPr lang="en-US" altLang="en-US"/>
          </a:p>
        </p:txBody>
      </p:sp>
      <p:pic>
        <p:nvPicPr>
          <p:cNvPr id="29700" name="Picture 4" descr="MC900078780[1]">
            <a:extLst>
              <a:ext uri="{FF2B5EF4-FFF2-40B4-BE49-F238E27FC236}">
                <a16:creationId xmlns:a16="http://schemas.microsoft.com/office/drawing/2014/main" id="{3B0FFED2-65CC-409D-B7C8-4D4216CEA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105400"/>
            <a:ext cx="209550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3ACD034-37F9-4C33-896C-2440C88B83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Mr. Kobliska’s goal: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53DC610-464C-49CD-AA46-581A9D76C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To have you prepared to pass the AP exam in May if you so choose to take it.</a:t>
            </a:r>
          </a:p>
        </p:txBody>
      </p:sp>
      <p:pic>
        <p:nvPicPr>
          <p:cNvPr id="4102" name="Picture 6" descr="I am ready Clipart and Stock Illustrations. 208 I am ready vector EPS  illustrations and drawings available to search from thousands of royalty  free clip art graphic designers.">
            <a:extLst>
              <a:ext uri="{FF2B5EF4-FFF2-40B4-BE49-F238E27FC236}">
                <a16:creationId xmlns:a16="http://schemas.microsoft.com/office/drawing/2014/main" id="{16654059-5C4D-485C-B9A0-9808D8B50D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6"/>
          <a:stretch/>
        </p:blipFill>
        <p:spPr bwMode="auto">
          <a:xfrm>
            <a:off x="2286000" y="2925763"/>
            <a:ext cx="4571999" cy="301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>
            <a:extLst>
              <a:ext uri="{FF2B5EF4-FFF2-40B4-BE49-F238E27FC236}">
                <a16:creationId xmlns:a16="http://schemas.microsoft.com/office/drawing/2014/main" id="{E9A88BC3-BAA6-4F57-934B-855D7D9571D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1524000"/>
            <a:ext cx="79248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What's your goal?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0E3F062-94D3-4929-BBA0-95EE5D507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Grading Policy for Fall 2021</a:t>
            </a:r>
          </a:p>
        </p:txBody>
      </p:sp>
      <p:sp>
        <p:nvSpPr>
          <p:cNvPr id="6147" name="Content Placeholder 3">
            <a:extLst>
              <a:ext uri="{FF2B5EF4-FFF2-40B4-BE49-F238E27FC236}">
                <a16:creationId xmlns:a16="http://schemas.microsoft.com/office/drawing/2014/main" id="{B48CD502-AD30-4D9E-800D-C68AE4A4ED0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eaLnBrk="1" hangingPunct="1"/>
            <a:r>
              <a:rPr lang="en-US" altLang="en-US" dirty="0"/>
              <a:t>Weighted grades:</a:t>
            </a:r>
          </a:p>
          <a:p>
            <a:pPr lvl="1" eaLnBrk="1" hangingPunct="1"/>
            <a:r>
              <a:rPr lang="en-US" altLang="en-US" dirty="0"/>
              <a:t>60% -- Assessment</a:t>
            </a:r>
          </a:p>
          <a:p>
            <a:pPr lvl="1" eaLnBrk="1" hangingPunct="1"/>
            <a:r>
              <a:rPr lang="en-US" altLang="en-US" dirty="0"/>
              <a:t>40% -- Practice</a:t>
            </a:r>
          </a:p>
          <a:p>
            <a:pPr marL="457200" lvl="1" indent="0" eaLnBrk="1" hangingPunct="1">
              <a:buNone/>
            </a:pPr>
            <a:endParaRPr lang="en-US" altLang="en-US" dirty="0"/>
          </a:p>
        </p:txBody>
      </p:sp>
      <p:sp>
        <p:nvSpPr>
          <p:cNvPr id="6148" name="Content Placeholder 4">
            <a:extLst>
              <a:ext uri="{FF2B5EF4-FFF2-40B4-BE49-F238E27FC236}">
                <a16:creationId xmlns:a16="http://schemas.microsoft.com/office/drawing/2014/main" id="{243DB0D3-65F4-45AC-93F2-B7AAAB016F0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eaLnBrk="1" hangingPunct="1"/>
            <a:r>
              <a:rPr lang="en-US" altLang="en-US" dirty="0"/>
              <a:t>Grading scale:</a:t>
            </a:r>
          </a:p>
          <a:p>
            <a:pPr lvl="1" eaLnBrk="1" hangingPunct="1"/>
            <a:r>
              <a:rPr lang="en-US" altLang="en-US" dirty="0"/>
              <a:t>90% = A</a:t>
            </a:r>
          </a:p>
          <a:p>
            <a:pPr lvl="1" eaLnBrk="1" hangingPunct="1"/>
            <a:r>
              <a:rPr lang="en-US" altLang="en-US" dirty="0"/>
              <a:t>80% = B</a:t>
            </a:r>
          </a:p>
          <a:p>
            <a:pPr lvl="1" eaLnBrk="1" hangingPunct="1"/>
            <a:r>
              <a:rPr lang="en-US" altLang="en-US" dirty="0"/>
              <a:t>70% = C</a:t>
            </a:r>
          </a:p>
          <a:p>
            <a:pPr lvl="1" eaLnBrk="1" hangingPunct="1"/>
            <a:r>
              <a:rPr lang="en-US" altLang="en-US" dirty="0"/>
              <a:t>60% = D</a:t>
            </a:r>
          </a:p>
          <a:p>
            <a:pPr lvl="1" eaLnBrk="1" hangingPunct="1"/>
            <a:r>
              <a:rPr lang="en-US" altLang="en-US" dirty="0"/>
              <a:t>Below 60% = Failure</a:t>
            </a:r>
          </a:p>
        </p:txBody>
      </p:sp>
      <p:pic>
        <p:nvPicPr>
          <p:cNvPr id="6149" name="Picture 2" descr="C:\Documents and Settings\dkoblisk\Local Settings\Temporary Internet Files\Content.IE5\BHOWSWTV\MC900366654[1].wmf">
            <a:extLst>
              <a:ext uri="{FF2B5EF4-FFF2-40B4-BE49-F238E27FC236}">
                <a16:creationId xmlns:a16="http://schemas.microsoft.com/office/drawing/2014/main" id="{9E1E1086-15D9-40F0-9209-A894F57DC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38600"/>
            <a:ext cx="29146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49828F2-190D-4670-A48C-6ED7051A91C1}"/>
              </a:ext>
            </a:extLst>
          </p:cNvPr>
          <p:cNvSpPr/>
          <p:nvPr/>
        </p:nvSpPr>
        <p:spPr>
          <a:xfrm rot="585382">
            <a:off x="2807857" y="3765043"/>
            <a:ext cx="2361807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Clip Art: Kids: Boy Studying Color I abcteach.com | abcteach">
            <a:extLst>
              <a:ext uri="{FF2B5EF4-FFF2-40B4-BE49-F238E27FC236}">
                <a16:creationId xmlns:a16="http://schemas.microsoft.com/office/drawing/2014/main" id="{18E3E274-15AA-42D6-88F5-15779B82E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199" y="3862327"/>
            <a:ext cx="2479675" cy="186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1F4F97D-4339-4B3B-8587-CF96DCDE1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200" dirty="0"/>
              <a:t>How the test is </a:t>
            </a:r>
            <a:r>
              <a:rPr lang="en-US" altLang="en-US" sz="4200" u="sng" dirty="0"/>
              <a:t>usually</a:t>
            </a:r>
            <a:r>
              <a:rPr lang="en-US" altLang="en-US" sz="4200" dirty="0"/>
              <a:t> set up: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E2542A9-E28C-4754-8AFE-CEA6A8E47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altLang="en-US" sz="2000" b="1" i="1" u="sng" dirty="0"/>
              <a:t>Turn to Page XXV in your textbook</a:t>
            </a:r>
          </a:p>
          <a:p>
            <a:pPr eaLnBrk="1" hangingPunct="1">
              <a:defRPr/>
            </a:pPr>
            <a:r>
              <a:rPr lang="en-US" altLang="en-US" sz="4400" dirty="0"/>
              <a:t>55 Multiple Choice questions</a:t>
            </a:r>
          </a:p>
          <a:p>
            <a:pPr eaLnBrk="1" hangingPunct="1">
              <a:defRPr/>
            </a:pPr>
            <a:r>
              <a:rPr lang="en-US" altLang="en-US" sz="4400" dirty="0"/>
              <a:t>3 Short-answer questions</a:t>
            </a:r>
          </a:p>
          <a:p>
            <a:pPr eaLnBrk="1" hangingPunct="1">
              <a:defRPr/>
            </a:pPr>
            <a:r>
              <a:rPr lang="en-US" altLang="en-US" sz="4400" dirty="0"/>
              <a:t>1 DBQ</a:t>
            </a:r>
          </a:p>
          <a:p>
            <a:pPr eaLnBrk="1" hangingPunct="1">
              <a:defRPr/>
            </a:pPr>
            <a:r>
              <a:rPr lang="en-US" altLang="en-US" sz="4400" dirty="0"/>
              <a:t>1 Long essay question</a:t>
            </a:r>
          </a:p>
          <a:p>
            <a:pPr eaLnBrk="1" hangingPunct="1">
              <a:defRPr/>
            </a:pPr>
            <a:r>
              <a:rPr lang="en-US" altLang="en-US" sz="4400" dirty="0"/>
              <a:t>Score: 1 through 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E7A08C-EBD0-49FC-97A1-9ACC4ACAA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3024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800" kern="0" dirty="0">
                <a:highlight>
                  <a:srgbClr val="FFFF00"/>
                </a:highlight>
              </a:rPr>
              <a:t>The format of this exam will likely change as a result of many schools doing remote learning for at least part of the school year.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595D15C-FEC6-4A85-9733-07EF19FA1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Historical Thinking Skills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46E208C3-2007-46B0-B5E8-3CE9B4A5068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/>
              <a:t>Skill Type I:</a:t>
            </a:r>
            <a:endParaRPr lang="en-US" altLang="en-US" b="1"/>
          </a:p>
          <a:p>
            <a:endParaRPr lang="en-US" altLang="en-US"/>
          </a:p>
          <a:p>
            <a:r>
              <a:rPr lang="en-US" altLang="en-US"/>
              <a:t>Skill Type II:</a:t>
            </a:r>
            <a:endParaRPr lang="en-US" altLang="en-US" b="1"/>
          </a:p>
          <a:p>
            <a:endParaRPr lang="en-US" altLang="en-US"/>
          </a:p>
          <a:p>
            <a:endParaRPr lang="en-US" altLang="en-US" sz="2000"/>
          </a:p>
          <a:p>
            <a:r>
              <a:rPr lang="en-US" altLang="en-US"/>
              <a:t>Skill Type III:</a:t>
            </a:r>
            <a:endParaRPr lang="en-US" altLang="en-US" b="1"/>
          </a:p>
          <a:p>
            <a:endParaRPr lang="en-US" altLang="en-US"/>
          </a:p>
          <a:p>
            <a:endParaRPr lang="en-US" altLang="en-US" sz="2000"/>
          </a:p>
          <a:p>
            <a:r>
              <a:rPr lang="en-US" altLang="en-US"/>
              <a:t>Skill Type IV:</a:t>
            </a:r>
            <a:endParaRPr lang="en-US" altLang="en-US" b="1"/>
          </a:p>
          <a:p>
            <a:endParaRPr lang="en-US" altLang="en-US"/>
          </a:p>
        </p:txBody>
      </p:sp>
      <p:sp>
        <p:nvSpPr>
          <p:cNvPr id="8196" name="Content Placeholder 3">
            <a:extLst>
              <a:ext uri="{FF2B5EF4-FFF2-40B4-BE49-F238E27FC236}">
                <a16:creationId xmlns:a16="http://schemas.microsoft.com/office/drawing/2014/main" id="{DEB18010-75D8-4580-AF5C-1E514BCF7E03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590800" y="1600200"/>
            <a:ext cx="6096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  Chronological Reasoning</a:t>
            </a:r>
          </a:p>
          <a:p>
            <a:pPr>
              <a:buFontTx/>
              <a:buNone/>
            </a:pPr>
            <a:endParaRPr lang="en-US" altLang="en-US" b="1"/>
          </a:p>
          <a:p>
            <a:pPr>
              <a:buFontTx/>
              <a:buNone/>
            </a:pPr>
            <a:r>
              <a:rPr lang="en-US" altLang="en-US" b="1"/>
              <a:t>  Comparison and Contextualization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600" b="1"/>
          </a:p>
          <a:p>
            <a:pPr>
              <a:buFontTx/>
              <a:buNone/>
            </a:pPr>
            <a:r>
              <a:rPr lang="en-US" altLang="en-US" b="1"/>
              <a:t>   Crafting Historical Arguments from Historical Evidence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endParaRPr lang="en-US" altLang="en-US" sz="400" b="1"/>
          </a:p>
          <a:p>
            <a:pPr>
              <a:buFontTx/>
              <a:buNone/>
            </a:pPr>
            <a:r>
              <a:rPr lang="en-US" altLang="en-US" b="1"/>
              <a:t>    Historical Interpretation and Synthesis</a:t>
            </a:r>
            <a:endParaRPr lang="en-US" altLang="en-US"/>
          </a:p>
        </p:txBody>
      </p:sp>
      <p:sp>
        <p:nvSpPr>
          <p:cNvPr id="8197" name="AutoShape 2" descr="data:image/jpeg;base64,/9j/4AAQSkZJRgABAQAAAQABAAD/2wCEAAkGBxMTEhUTEhQWFhUXGBwYGBgYFxgXGhgcGBcXFxcXGBgYHCggGBolHBQXITEhJSkrLi4uFx8zODMsNygtLiwBCgoKDg0OGhAQGywkICQsLCwsLCwsLCwsLCwsLCwsLCwsLCwsLCwsLCwsLCwsLCwsLCwsLCwsLCwsLCwsLCwsLP/AABEIAOYA2wMBIgACEQEDEQH/xAAcAAABBQEBAQAAAAAAAAAAAAAFAAIDBAYHAQj/xAA8EAABAwIEBAQDBgYCAgMBAAABAAIRAyEEEjFBBVFhcQYTIoEykaFCUrHB0fAHFCNi4fEzcoKSY4OiQ//EABkBAQADAQEAAAAAAAAAAAAAAAABAgMEBf/EACMRAAICAgIDAAMBAQAAAAAAAAABAhEDIRIxBEFREyJhQjL/2gAMAwEAAhEDEQA/AMk7MQdSTvHzXvmug7HQAEwpXnQkGRr6vlZesoTJkjtvKAhFW24jQTckf5TKmKktF5j1E7np2VhjmCc0TyI0TSAcoIzAakHWb2HRAR08VBzTcC1plSuqAAmRmEHLFj0KjwbmnMC25sOgVp7mOdYEnLE2GnfdAMwNEvJcZNNv1OpaegTsW7MWkABugEXI59EVw3ChUDWglzC0ekNIDTzc4c+yJN4HiWtAZRbYwBp75igA+ColpmpFNhGriJI/67lHKfDMOWeY2mRTdo8gmf7hB9E6rQ0eBuOY1CKjZGQED+mYgiRciUq3DzSqTTzMJGU5RttIJiEAFw3h6liRNDECpFi0j0mbgEjR3KUNqcH8rM2oILTHIge+q6BQq1aVQZiIIHwhvrG0yJt0KM5qNeWva10i0gXBUA5hR8IlzA4eoNF2mM3q+H5aqZ/hWrYBsmMhk7EWMc/0XRmcKY0GmAI+7zCn8hpAcLgajcdt0sHImeHnCJILzbJMEQcpPqF5sQoOH8EuZYTDiM+omTY9V1XjHDvMpkmmKpDfhBLC4f2nQOGyGY/gwh7qb5BF2ON2uDdiOikHN+L8EflzBkOkkyYmBaJ5rMtplsy0ggmfxMhdc4jhW+Q2mH5iAG5icxa8XaDz1A9kMZ4WdXMupPg6uB8txiPY2tfkgObjEXIzE9dbqw1syWudOnQrdcV8E0abA0eioB99ro3kgASOsLAV8O9vxMI1vNrbgICVtJ4JMj3t2T8xNiy/MGx7FV2uEw9tiLkmykdh7EtcI5Tp2QErhIuwgxbSOijohwFrXiIBibqHDF4ZmzERz5KalVdG99BH4lAStyTM6c7X/RWKJJN3GNYCpUaU2GbMTfl2U38ufsmxEx1nRAWwGtJtmBH3rzzPMLynUEfDPVeURqcuuxsvfNaLT8pjt7ICq2ZJaGiTt2UbbklwIJPM6dAnNI1edLmd9oEapOq5STkMC42k+6AaCRmn1XGo/fRJlCSSAWki37+adVYXGZBkaC5HupP5Z+Y5A5xgRlvfcICu1ozxJN45E/29VouG8NeC11SkHSSWh4AaOVtSlwjB4kWL2tcNbtaG73ebyj1Dg1UZajatIm85qgJnm02lASYdlUX82CdsgIH9ogW6I7wzG5h/UzX2cc4Ebgj4eyucJ4O3KMxzu1MOIDSem56o1S4W0CCAe/8AhAVm1MrQSAJPS/P5qdjGVARfsdo5KzIAyFvp2Ov+lE+hklwvp+I/VCCs/hDcuVwJAlzTuDyHRTYSmC1rTrt/tEssgHdMGGAEDbTpeUJIcRQLgIMO2PYzHurFNu8Qd+qkypFARAcv9IdxLA5muyj1SCO7TMjraEVc2xUXliS7mIHYIQUavDGlwIAG8QPiG57K4ymIIdcE77ix9uykbpJsoK2JuA287c+euyAB+I+EtqvD3A5Q2M4AzAzYRqW306LO8W4NScPLpUaZE3OSo2oJ+0XGxmLhbim5zpDm5bmA0zIBtfSeibjMA14IdmIsYzG3aCgOMcS8OES0wCCZBBaLbgido5ITX4S0XmBB+KQCBsbXldrPDmy7znBwaZYMvwCPtESSUF4vw/Dv9dUU2sj0El4JI3uBAuhJyWnhnOEZcu8c+/RSMnk52wjQHoVoOMYJjTYktN4Gw6OGqDuqizWgZSbHdsb9EBA+HbQSLxaCNe6nZSi8w25Am4M7BONQAGAIOpDT9nr9kplKpOkC2sXB7HUlAeYmoSJgu99OkfVNL3H7RHROpUnCSTIHsVY8x2xEeyAH1wdA0ZZ91JSZUzeppFvtRET+K9bWIPTQzvzKmYLXMtF4QCpYGo13wyXfDF7T9FquG8FcLkAvIuAIgbyWlC8ECYa1+W2jSQ49L6haThtEPksfk5yRZw5E6droCzQ4PDQCxrhMtyCMn75onR4FRc7OQQ/7x1bHK0AKfh2HdYufYdpPU2RrD0Y0eCOm6AbgMIGEetxcRMZyQdhYiFZfQLj8UdAL+xKfScQbv7CB+KnD+/uI+qAjp0SIvp8z3T30gWlhmCFIHJtQz3QgdSbAjlunwoadedZBHNS5kJPUoTRUHNehyAS8HZekpQgGlMFID9hSLxxQDfKGv79l7C9AScxAVatOZiJ56R1jcoPxXCWgvqwdw4FvZwcNOy0GSOqgcR9psfn2CEHNeI8JEkNExeGix7Hn0WWxuAIzZmeW0AGLZrLsOO4MxwgF7OtM5J+SAY7gtAf8lIwD8TpcTP8AdMoScva0xaY5xrOiT3bQJi3bqi/G+Htpuc5uYAGIg6aiCbWQZt7yGiN9f8hAPe2xvfb3VdlZ4EcraDZOeRAkW7qWm0QLT1nmgGYdu9vca9LIhh6QdpY2toI91Fwqib/Q6wimG4e9xGYHpmEHvHJAWMLTbMQHk6QdOx3Wl4fwuk8BuZhj1SczXZtwT8JKj4ZTe1oaT6R9qGug9pzI3Sp/ayUztmyHMRzkWQF7CUxAEg8srs0/kiDHdSB0Cq4JgDZALROhBb9I0T34k5sohQCWpiQCADOwDhr2IUbqtSZNCexbKhqEAGH33JH0toFWZWB+17sBbPYnXupARq4gSPS6T7H5IZi8aWaPIGwdf5HUKKvWfBImBqXEuH4i/ZZXi+Pc45TF9mjKPkqSlxVl4QcnSCOK8Qv0gz0Kho8fq8z80LpNUzQuR5pHoLx4V0FcPxetPpcex0RvB8Tqx6gs5hqgZ9mSilOvU/taPclV/NP6Hgh8DzMe46/7VinjzyQihiObvoB+KuU8Uz7w+i2WV0c8sNBBmL6J/ngoa6sJsQVOzmp/JIr+NBFjgnqixys06i2jKzGUKHHuq9T+5o+askJrmq5Qo1w4CGsBHR0EfPVU8Vh3ElpBa0gQ8OAvyII+oRDEUxvPtKG4rD5yTMToHEub3gaIDO+IWlocHMDm2DagBLhb7R/JYHijDM5i7kTe3yt2W+4pgqoktrWGon1DpexHUrI47BVXgugug3jSOmxQAF/pIMgjWFGyqIUuMoEH4YA0kWQ6rqZiegsgDuCqMd6SHweQn8StjgMWA1rWhryNAajQ7/8AU3WIoOaCMpnczbXVE+Gvl0ZQdvSSI77fRAbKpxR8WoZiNRUfYdrCfZaHhoqvYDUaGcuo6Db5LJ4DEBpIkyBJdFm9Gzq5abDYg+kD1Exe887uCAPeVa9upQ/GYcF2UEDSdj7lI4otBc8iAYB5nSBzVHOZ3kmwjU8yeSgFzyqYtGaNQDH/ALEbKnWrNmXZRFmtbpHOy9x+K8tvlssT8TgBryG0qmzFsAOalHUQPf0lAVOIYkAGNtJ27DZZbE1JqI7xPiAcIa0AfvUrMVXgOJXNmlekdvjQp2whTerNFv8ApC8E9zz6GyeZ0RvBcPzOAqPyzvMfVczR2tonoj2VltRs/FPYn8lUxdNjKuVrzUaWyC60Xggfe7qenUjQgdgAoaplU7L1N7PuT1LZ/FTtqU/tMbHVo/RVaVQH7X1CuU8w0LSFKbXRSSi1sY0YZ1gGT0cR+BV6hh2j4S4f/Y4/jKjawHZvuBHvIlSspN5M9rLSNv0jGVL2yw2Rz+h/C6tUqvuPw7qn5Q2M/KfY6hPaHjQ5u9nf591rFsyklQVpmy8Ik7iEzC1AdP8ASmcF0xdo5n2V61PedPqhmMp5QXsab3MSixfOuvRUyMsyRBuLGRzkyhBleMufVaMjvJqDXQhw5yQstxYPbLHGHxctcI21HOF0fFAEybGQAbCZ6rIcVFDQ1HMhxsGBzTcyHQJCIGExFEiYkzrrpsqhprR49lC+QEH3APsUGc0gxCkEuDp2M6dkZwLSSA330b9U3BuyB0tY4AgOaQdDuDsUWw9PDNufMHJsNdA7mJ90AT4ZFT01coi7XgmQfukaEdUYZhoDWktM65Jk/kEIbUDh/THlt3lok/p7I3wprQ2ZA5SI+SAfXBMT6WtgNZHL9U3HV/LbIgPOp3A1gSnYqu1pBdUaDya0vdHsSB3Q/H47UUwXuO9jlA2uoBQoOqOBcARJkvIzHs0kQ0fVMNZrRHrzbkAEdpcnOxj4l7jG7TJ+Q0CFVarnEhk/kFWc1BbLwg5OkRYqsXOIa0k/vWE7AcCLiS+J1jZEcBwwwIlh30IPzRxmHyNBdsuKc3M9CEI4+irguGZRbT2U/EMZRoU81Qjo3dx5AKhxvxPSo/06Zz1Y0GjerisnQpuqvz1SXHWeU3ho5KvRZKT36DGGe+s816oiRDW7MaNB1PNWf5ik06g9FQxTnRAGmgCofyLjeb8kr6Wt9JGtw+KY6IDfcBEKWDpPHwgHmLfgsZQc5hBdMI7gOKgkKurIadBWjQcxxYT1HUK2GHe68FYOyu6Qnl9lZUjNtsnaxjrOayPb9FIcII9Di07XLm+4OnshmJxrGjmmYPjbCdge4utoyV0jCUJJWw7w6qSSHCHjUc+s7ogqFAS4OG7Y+oKvhdMOjml2Nc0bqniaJvDj72H0CulV67ZETB2VmVKRpTAeJLSPnsQgnHeG03Egw3NcggkHnBRx1F8ONg/bqNR7jRVKlZrsvmNhjxIJ+w7RzXdJ3QHOeI4bITcBguIMyNvdCn03EyBZbvjnCmAZgJy3A1CxmJccx/RSCbB4fM7MSR0O4/VafD8NpkdhEeo/gqvB+Cgma3pAPw/aP/bktE/iLAMlIAMGrpAmPsjcoCvheHOFyz+kReXZO0SVJXxFLKRSBsCJcS4DLsP1Q3EOdWq0w+C5xgC5DRz1hW6OHJ8wj4WNIE6EzA+aAhewtb/yF0sDiGifi+052w6KDE4ym1pDXOEb+m3QBPxlfKAIADQBlAi4Me6zmNg1QyfhEm2qrKXFWXhBzdF2k99cwHHLuSYPtCJ0cThqEBzi533WAvPvyQJxyj02nrCdg2Bpz2N1wSk5O2epDEoqkbnh+PoviA9nLO2J99EF8a8bFFnltPreIaO+/ZPb4npsbApueY0sAhmM4fh8Y4PqUnUXgQ2ox2eOjm8lfnqjH8b5XRlsHhrBo1Ot56ko3hJFgF6fD1egZJFSnFns1H/ZuvySbXaxsyC7Ya+5Og7LN96OmL0LG1TIY2MxuSdGDmeZ6Jo4ZmEmtVJ/7AT2bEbbrNYitiXsqvotIyGXvI9Rn7g5BN8McDxGKq0mVWkNDnOfVJe1xbvmcSPhiwH3lqsdowyZFE0eDL2uyFwe3ckQ8e2h7hSUm5KgsSD8lC/gTmuc01g5oI8t0nzGEnYx62c5urYw1RhDaoGYtzS0yLGAek8llxp0aQlaNVw6sC1R4/HBtp+So8KQ7F03uqO9MgGJkD96qv8ACeKsfWx5JmDbQNBPzjRD6hb5nrD2k3GZuUSeTtCq1bxFToudTcHS0GdWAuABDBaZMi5tdXMNxdlcBr6bmZhaYIMbiNFooSrozco3RuPCfES/NTf8QEjstKsX4Rw/q8zNDWsLSdjcRK2QnddeJvjs4MySloc5QXiCdtVF5kP8t2hEtO/UFRVKhYCBNvftZaGQ19V7HOk+gNkc5aJJ7IBXrwJHqZnJIcTdr7ubOxm47IzWPm03c4InQjm3sUBwtE5spjLHs2/1vdAMDQWv8qo7LAcGvgkbEAjUaIQMOTcgX6gfkp6j2t8xjDBywBtrJy8rIeyhYSXEqQSPx5cI0F+pMalLCVZG1hDQRvyVHzZDgABAmd0/COYDcOnW3NAaDCODQx8knN8zFwOkmEV4hVLGtY0SILnE6zIgdIBKAYdxc0RsJFudiPmESc8udN439gEAM4u8AucdACfnss7T+Iucbuv+gRPjdYuIYNCcx7DQfvkqNGjmfbQLkzz3R6PiYtcmTUWE3d7heYow21lbdACqMZnMnRc9nbxIcHTJdm2RfDcTdS0bm7qJsBJozKLoNaCuH47WeYZSYOpJVbxFhAQ2qW5LxVicp5Ogana6k4czK4LSMHpvcHVSnZhKo9HP3Ma27agpmdXS0EdDorD+JS3Ka5qC1mes/NrdFpsVgSwZmfB9pusdQOSWDpBzbAQegv7DRLkRVqzPNdVefS2G8yPUVZbhiJmZOvYaBaE0mU2WAEbAIaJNyFDLJ6JeHgNITvEWCDXNqAWfY9HC4P75LzCGXBaJ+EFWiWHcW6EXC0jHkmjHJPjJMwGKwlOpc0w8zMyQ4Hqdwn18I+qWDJan8OUQBPbVX63DgbkPa7QlhgzzI3UuC81hyipTP3XPYQfcgwo5vplpQj/0gp4Xa0NqU3Bwc0lrmlpjYzMdvmjjqZNsxA5D9ZVPhL3yczjInO0jUmIIO7UVgOAMLsx9Hn5OyuWkNgg20O6ixzA/KQSCIJg3j26q6+peI2/OCg+PxGSq2LWIjnvIO/ZaGZCMexmbNaPinnMEqqyS1rxkzSc2XQtuQY7Qh3HKrXOzCQHt16i8RzVJpqtf6Sfhzt5EBsqQNquYC92W40cfhg9OyFudN87v/WPorOPrCtSzCAWm4H5IZ5h5lAPDIcYMHur2AwmY22ubae6hwJbFzJ1vui4xkMhoDRqYgz35oBmHY5wcRZsWmxtuE6vi/SSD+902pM0yd8xM8tgqGOqgU832jYe6hulbJim3SB1WrL3Fu+iI4Voa36qhg6f6K3UcTAC8+crdnt4o8YpCe7OeimaIC8IDAos8lULWTsuYV6hTAVbDhWqZQrJlugy9kYZOWN/3ZVMFQ0Kn4pxBuHAJEueC1jY1eLjsP0VkvZhJ7pHmDxgc5jNXFocRyBH2uWy8wdKC8AjKHujtJQXAF2GZmc7NWqfCL3OhqO3yjYKfzahAp07nc8uqJk138L2OxTG6mTsEFxVeq8S2AAqXHqZotYJMuf6nfU9ldw/EKWWM4uOaNP4TGUa0XeC1pidVrsFUWHwWJDXW05rTYHGiNVaEqezPLHktFjieABfOgcPqoRw0zseVtE7HY8OaYMZBmPziPqnYTH81d8XIwXNRolwuEyuDxYxDrkgjaAVcw7SCeX66qQEETsvabPSQTK6YI5plalVMPzAyx0T0OhHMX+iH8VpAyDYyHNOwIFz7hEsa1zm+gmQbjmIgj6z7INxXF+gVLw1zqZEa2ABAWhQz9IB7XUySDcMBt6m6exuh9DibqNRgfdrCddg4EOA6b+yIVKZpOBkuEyxx1G8HkhXGsIWgEQZzGehdIBQEGNpmk51PNpvsRt9EOL+yu1Kudku1bbuP8KhHRAFCyZI10gKxQplul3CwHLuh5LpkW3n8lI7GvBgTMX5BAEHl+U5zfnFh2Q/E1c7so0aI7nmq1V9Rol241PXkvMMPmufPL0d3h47fIuNgCB+CRdHdMdW+aipS4rlZ6JMHFxUwCuYHCTqip4ZZVKtpAmhdXsNTkqDIAfeFa4e8ZkKSNBg6eiz3injdNuJZQyOqPptzQIyhz9Jdzhv1RbjPF2YSg+u/7IhjfvOPwj5rn3Da2YOrVDNR5zvd1/TYdlq+qMoR5O2HsI9znF9SS5+pFhbQDkByWgo1wxsMgDcb9ys3UxLWURLxa5MwBNzEJ2E4i0glpBtefxC6sUElZw58jk6NBxMUazMr2Zu2x7rIV/B7DJpvg3IEk+yJ0+ItiNAdX8uqbSxmWdHXnU26rRpPsxTa6M2xlfDPhzXuHP8AVE8DxarUIbTY6eZBAHey0ODx1Oo4GqZnQxPaeq0fDWU5i3Pr7rN4o3ZrHPJKiDh/h4ZCTUJLxJlVmcNrtbdpMbyPwWrzDT5JNdKPDB+iFnmvYE4RXJaWPsZ/yiIrm4dA68xy7qTFNbB05yBe3VVG/wBRoNpvP5e6uo8VRm5cnZar6SJkfURqsxiccCxrKkvlznE6FsmGHrCJYXiDoPmmCPTA0kEi3dZLieIzlzt7jXW8NViBuNGVxNN0ibzIg9AoeI1pa02IdqeRCG1sSSZv7fJMfXOUt5mUB5UfaITG1jGya98jRJrbIBxrwL/vkh1XHU8/lVDZxG+4MgFQ8b4mKbSR7Bc+r8ReXEzqfkm/RaMbO24/ADFNa5rstZghsn0VB9133XbByDsJYS1wLXNMFpEEd/1Wd8JeLoc2lWI6OP4OXSKrKWIaA/UD01BdzeX/AHb0WOTHy2uzow5pYtPozTQXFE6FEhNdg3UXAVBY/C4fC7sdj0RzBYUFvVcck09norIpK0N4e24RwKhQw2U2UtTEZRfZ0fP/AEqWUltlXHYcEtcLS4Md/wCWhVSmWscXVHBjGCXOcQIi3uU7j/FKVChWfUc0egOYJ9Tn6NyjvF1yXi/GKuKcKlSBAyta24ABkzzJ5laQg3sXejV+IeOHHVIaIo05FMEXJIgvd1/BR8HYcuQ9kJ8Pv9IRx3oqtP2XfQpJ09l61SKXiHA1vQ1kkaj/ACpsFg6zWy4xbSOeq1LYcG9lZZTg6TZQsrWiksUZLZjTg3taMpzDkVE3E1AXHKWmbyZB3t8lsa+BBM7plSkJjIzTcfVaxztHPPAmZzDcUI1JE/22sZF1o8Px6n5dnjMw6A3gi8E/Fe8FUK+CzCBTpj3VN/BN5FuSuvI+mb8W+ma3A+JCABMkfnuiZ8RAerNB5EfRYrh9M0ySZJOkoFxjiR85wDjLYB7k7K8cyk+jOfjuK7Oj4jjZfGgBMEXEtPLkVLhOKMps9OpIsJJAmGidzJ1WG4fxlr8uotp/lEmY/I4kRcQNyOq3OcMcf4o0vOQ2a/prrPzWZq1SdzrKVR3IAk7le03ACZGkFAV2viICRanOpWGV2u8p+S3xICs2ZupoTw1vWUnBAc347xHzXEjQCyzVUGbqQSd1DUOy2UaLctIcx0LY+DvGDqDhTqmWGwJPw9+ixWZWKDwL/RVlG2Smq2fR/DuIMrMsGvY7VrrtP6HqFPR4c5l6LpadKbyA4dG1NHDkDdcQ8OeKHYV1iSyZLZmO3Ndf8N+LqGIFngm3QrCcFLUkXjKWPaYcp1gDlcC133XCD/nuFnfHHEhRpOqBjnhpZmAsASSAXHYLoFGnTqsiz28jePzCEcT8NN9TqT8gc0tdTePMpPB1Dh8QkbysV4ys0fla62cD8Z+e+uK1a4fGRwENgCzR90jlvqh1DE5CJu3QrtY8ItFM0X0xUpO//mTmEDTI8akbEw5c88Rfw8rUQamFDq9IXLYmrT5tLfttHMLZwVUicfktP9gbw7E5HdDcLQYjGh9Pq246rE0Kp2Ej8NtNdQrjcf8AJwg9FzSwts7Vkvo6JwTiMtF1oKL5grjnB+MGm4gmQt3wnjrdCVlKFFv4bqk1psVZZw2m7VAMNxVtjKJUuKN5qI0uzGcX6Lz+E0Ro2T3KpYrBtGg+S9dxVsaoe6vUxBdTobfG+TDAdO51srNctRRluG5MzvFuJNplxBuBYfmue18WczjJMmZWg8VvYyp5TXF2WQ506nmYWZqASB9V0xx8UU583dBLAYwgStBhMWHNF4PVYhmKuWwiWHxEiJg7LVP6ZZMb7RsBXTmCAsnR4o9pjX2RnC8TY7eOisYtNBbKN0+kwTqoqMHcBWqbcrTbXRCDxzo0IXjXW1UcdF6GoDiTqije5euTHBaykBSntdC8ypKvIEuf2VjBYlzHZmuLTzBhVMtk5r/qp1LsspHQ/DP8RsRQc0OObt+YOq694d8dUsW0aNOhO08ui+ZKRkI/UxTqDKVFpIdPmPIO5+EKso10TVn0fjse2kxzzcAeZqI9BECebnENHuq/hDjVPFtuPLrtEvpnVs7t5t1uFyng/HH1Kfl1TmBgETrFx9YU3G8X/KjDvpPcKwe57XTcU8sFh+80lZNu6JjFNG78S+EsPj312tDaVenlDawaPUSJyVQPjb11XG/EHAsRhXup4im5rtou1w5sdFx+9l2n+HHFDihWqOHqzNDu+WZWu4nwmliaZp12Bzdp1HUHYq6EMjgz5Jp1BmRSli7TPyXSfFn8Ji056Eub0HqHcbrFM8HVmui9v7f1VZuH+jshkcumRYTjhG5gItR48+M2a3P9eifw/wAC1ajsoaST0j3nYLqnhP8Ah1h8NFSr/VqiCM12MP8Aa3n1KzjCMtlc2ThpPZjvDvAMdjYJzUKB1qOEOcP/AI6Zv/5Ot3Wp8S8Vo8Nw38vQADyCBzDYGao87k8yt8vmzxtxptSpWuXPqPLp1IGYhrBybAV6rowTeV/sZ+rjA95Ox0PM8144zOyiw7R8MAiNdPdRVHOYL3bzG6lKlRe9snbSm6kLoAO8oeMYAeU6KdtWROpCF0F6kubIN45IbTqkkg2OxXuHxoBvulxShLc7NtvxVGUDOB4g9kAmQtHhMeHgXNlzPh+Mc0wb6anmtBhMQRcfitEc8o0btlQExPZWGvb91Zzh+Lz3BV841otmAUlTi7k1OcvFZgRT6TbpoUoYeyiwa7hPhqk6iKtdxhwzBrYAAOjnEgkk8hshvibgYw7xlnI77xEtPIkWRzg3HKJospveKb2NDQ4zENEWIB2tCC+KuI06hbTo/wDGyb3GYnWATMTa6qm7L6oocMa2czvhZLj7afUhITUfnJ9Ruf8ACqVHQ3LuTLvyV3gzMzuZKvzrYStmz8NYU5gXTAuSel0fdwAcQzPa/LVYwmmD8L2N1YeR+1IWX8Q8S/lqLaDD/VqD1nk3l3KL/wAP+NelhvLDf/qZa4fJUoPW0b/+D2FdTpYhj2FrhVGu/oFwdwukNKz/AA7AGk15oQ4PhzcxOscxsuXeLP4g8UpPdTdkoxP/ABDMT/5Pv8gpKJWzt1es1gzPcGgbuIA+ZQCpisJiCfIcyq8fcczX3N/ZfOOO8Q1q3qqvc8nd7i76EwPZeYXiZn1fvtySUXWzWMPjPpLB46nQOSrSfRJ+24AsceWdsx7wjtOoCJBBB3Fwvnnh2OqPaB51WNYNR5HyLoVnDcUr4ermoVntLjEBxcHHb0GxPyWSyq+JrLxZpcrO58axQpYetUJgMpvdPZpK+XXYapiHTRYXZG+p32W/9nc+i77wpuLx2GqUcfSYynUGWWuIe5siczIhsi1juq/jbBUMLw40qFNtNo0DRH+1qc6bXRwLC0oBEQRrP5KJ9XVp0OnKU7GVS1hIHMIE2sZSi46v6TGsJ9LFEbplY5gNiNlVIKDnRdZiDKO8Pxk2I1sVlg4ojw7FgEAmFRxLxmmXOPYDIfMb8J2VfAcQIstHQqNc3K4y09Fm+KcONF0gkt2P6qSn8YXwnECx2YLQM4lQcA52p1WHp4uWwntxNviHyV1Epk0rRROFPT9+yb/KnmEklEuzmlNrocMKei23hbC020TVDQXmYJAOUAbSIzEnWEklBfFNt7IvEWHZUpl+WKjQDNrncGBcXmYWUoYYk62/fRJJTRaU2RVaDiZMfM/oj3higGZqz75BIA57apJKCIzdgbH1nVajnuPqcZP5Iv4PrPZXABsRdeJK1fqFklZ9GeDuJ5sOwGben2Gm/IrO/wAUOAU6zPNFngHZJJQXOE4igQC22p/HsoQ0mP1/wkkrfETCbs2PAPhui3B6o/nMOdvNH0XqSw4LnZ1Zc83HjejuDMaOvy/ysB/F3iX9DKJ2/eq8SWpx2cPxJcQdL63/AMIZ/LHp+/ZJJSU/JI9OHdrI/fspf5fMNp5n/SSShkcmVzhz0T24U7R+/ZJJQObQS4dVc2xg+/8AhW+K41xp5IEu35fRJJO3Zs8snECMoOFrfP8Awp20T0SSWkTnnN0f/9k=">
            <a:extLst>
              <a:ext uri="{FF2B5EF4-FFF2-40B4-BE49-F238E27FC236}">
                <a16:creationId xmlns:a16="http://schemas.microsoft.com/office/drawing/2014/main" id="{4C33D310-7016-457A-AF16-D756BDF795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AutoShape 4" descr="data:image/jpeg;base64,/9j/4AAQSkZJRgABAQAAAQABAAD/2wCEAAkGBxQTEhUUEhQWFhUXGBwXFxgWFxocGhcXGBccHBgbHBocHCghHBwlHBQUITEhJSkrLi4uFx8zODMsNygtLiwBCgoKDg0OGhAQGiwcHBwsLCwsLCwsLCwsLCwsLCwsLCwsLCwsKywsLCwsNywsLCwsLCwsLDcsLCs3LCwrLCsrK//AABEIANUA1QMBIgACEQEDEQH/xAAcAAACAgMBAQAAAAAAAAAAAAAEBQMGAAIHAQj/xAA+EAABAgQEBAQDBgUEAgMBAAABAhEAAwQhBRIxQSJRYXEGE4GRMqHBQlJysdHwBxRiguEVIzOiQ/FTksII/8QAGQEAAwEBAQAAAAAAAAAAAAAAAQIDAAQF/8QAIhEAAgICAwACAwEAAAAAAAAAAAECEQMxEiFBIlEEEzJh/9oADAMBAAIRAxEAPwCxzsJpqhKSoJzZEB9C+QDaAKvwQlSSErZ7Alyx7xJT1izKQVZVDKm7BwyRaNZtQoqLJ1ubmwHS/wAo5v2tOmi36YuNpnJp8kpUpKmdJKT3Fj84gWTbbrzMH1dSFTZiwDxqKuzk26GB84duV7jfd47EefZClfd9unWJFFn1zWP794yTMZwWY/lExmOWy66O7npG0NbZ5TygkeYdPsg621LbxsqSpZBAJfRhbXR4fUuDFZugpBABKiDl5MkjT1EMkeGpoUg+an4g+hcPcADeFsHyK/KpjJV/vAncJSGdv6jZucO5dElSXErzEu6kyGOQ8mbM+m8WShwHInhdlKzMtzlzHQPoO0DzcLKZoKuAEuVOdjYgDUd4RjqwGl8GpqEFclE5KrjKtBIUU7OWyq72hNPwYpKZc1JBzNxApL/+n9ou1DPVJmkFRWSHHEbjQMHaLPTzvPGSaGXoCoWUxsRC2Uo5qfCQOUpUHW6mVYjLYAd9YiqPCEwhWViAQrKkXf7XLb8hHSpUlP2UklHxI3I3Z++0ELomAUl8iiGO6DsPwneGVgaOM1uCAZkpJdNwlQOYgFnbfu8Ty8GURlZOYsSAbEM5v2jplbhABzqQhcpl50ZGWlRGqVDUHcQhnYZJRMSRmmJl8QGV1AEMnvqR2EZsHCys4XTlMwpKi4Nh91P6mGdFNdSgtgwYHdn0+esbzcHmTpp8tJdIAcnKli2UnqziGqcEmy5ZzMu4DpDksL3Hp7QVo5p43bI0zlAcNw3tCetlqWXmTAkbtr2iKrnhCj5cwy1nYjXoYV11SSAFJQSbgufcgQSfyJ59RKlhpSXP3ibfOEGJ165pCVGw0D2vEdXNcsGD8kwtPxfmNN9IdDRVE5kkRPUHMUjIlLAJZL8RSPib7x1MDy0HqR7QxwasMqaFlwClSHBukKBDg7NBYzYIdQLjpoYmYBiA3zeLHX4mqWvJNlSpspQBTmd1JbUL1ES0mCyJzTUJmISR/wAalhWU9FMC0C6Mp9FZ8wuWSB+9IyLVO8NSioslY7ExkbkbkhBQY0qWwJOUaga+kN8F8RoClfzRWm6SkyQCQlj/ANr6xU0oOg5i52jeeUpVwhxlZ1DUnUs/W0ZwT2NHJKDtBeOVwnT5s5IypWs5UnUAMHU1nIvaAUh9SLxiZYcC77vp+/0glFEVKIsLaqBbvB6QO2RyaFajwosOobuSbQ4w2jKFDLMGYu5S5Y/i0DRHR4QlLZytidQm59CwA7w6lUVO6Uhc9KxYgIGUj+pQUAISTKxizynoUj4Xe+i2c9RuIf4cZiEspLPqQGD7cP1eHnh+nkkZEFJayg6FKVzPMdodplSpaSymHZh2MKkUoWzkTJYQpnd+La/OCMOSicMqkAE6gaOdW6tB2dQBSoBUvW/CU9huLxDU0olGWoHK626XBb6QzQyB6/DQlBSwORlAkfCnMz+8E0iM1i4UkFi+rfse8WBUgEP0bTVxGgpQ4sLfo0CjC+fRZpiVhwpDAHbKWf1g2chhdi/xDnaDUyQPrEIl5s3Ut6fsmMZi2bKLMTdyEvy1PygCnoklfmhQyeUUM2z2I5XeHdRJdgNC4631PaIv5UuAlOVIsTo4B09TBFF8rBwxCbcszG7vmIOvTlA+IUi811FKWsAAbA3JLM5O0NK1ZQLAl7O7M/oYVplzilxMMt1izA2D6nZ9LQUYrGM0S0qLS0TFAMVhPFxCxAzFmtbpFNqsLygqU+Zy4zXJNr+9o7HSSMybhLnUMfiH9Tg/KFtbg6AtUwoFyLAXUepfQaknYQKFcTjszBjlJCVFLuSWt00vdoW5LZUg5dSCB8bMSN29Y7LiAzAC0tJF1CZLSVMfhSFIe5Gr6RSfEJSokeWbaElKgT+JEG6JvGUvynNmP06d43APJyWsNj256xJPcFgG5EfkTGSgoIdTh9CNyNfWDZNxD6LEBk8qoBVKdwoB1ylfeT0/ph/QqVJyhXEkjhUn4VjmOrajURSxNJ2I3v8AXrDTDsRVLcayzdSCHSotax0L7iFasHSL7TYsjaPYpyKySu/nTJJGqSjzE/2qsW6GMgcWHiitrl5hr+keiQLcQI0IAYiNADYcvlE6Ul7hj1MUsZInTRAhwsAHXPZu3MxYMMo5YslVwzm4vsw2fnCmkluwKSexdu4h9RLBDzUFSPhBSnUd7gAdRE5MpFUNqWgSwyKYqLqc5go/rDykoQQykpI5cIduQ1eB8No0pAVlB5Atp0cRYZFMgXICHFnULHpYwpZIKoqFuEJSA1lFSXB7AOIk/wBNQ5K5QJNsxOYH0jWlpwn4ZSFE6l3PsWgtNQtKroZPNKSB6kkgw5iWVQJDWD8zex1DHQRsZYfy1AFJ0P70IiD/AFFId3S3Rx3DEwPVYlLWlxMH4kMQ/Xl2MbRlFjymQU2N2Nu20SxWJfiZCWC1A7EjfqP0ieZ4olZXSoHpzH6wLQ3Fj8mNUpYWvCWR4ilr0Vbobg9oPlYkgjUObBjY8m7wLBTCCLas2/rEO2pJ3MapqEqLE2PUWbYwStIaDZqIBTgniY29muLRoGGx/wCt/SJUE6s3IdNyYhQou2o7WH+YNgSs3yAFwFP10EB1KxbQq5HMNd8u/aGkqWwZmeIlyRoSXGh3jWahFWUIOYlKsx+2oJOmnC2nSKZjGGKa8oAm5KU5UNzITo/OOg1EsgulZG1kuT01A9bwFmK+FSCFCwdO3J2EG7F4nHMRw8KJCJiVAaplspQ5gkGE1RmByl0pc5QpJ33Yx2GvptkqCWPFwN+RtFTxeiXO+EIUUEghJcgfSFToSUSizJhzOwfdgwvyEepIGt+cbz6UpJzlNvsgsqISrXaHTshJEOQPYRkTJLau/wBNoyDYSOnS+zwZLDWVxfhuR2iOjlsXO0PsPwsLSFjc6EMR+sI2USJKGjUq6cqefHxN2a/pFqwujUls0glDNnQpgW0J4il+mWAqLCmbKMx+6GKf7sw+sOJdCGzMh/6b5W2BCmt6wpRKg+gYiySlzcKUFH0YNDaUCkPwg9Q/5wPSyFJQVKLnY5Sn5O57wBVqyqdTty1J9OUbQ67CplXmLsgAls6QUqHRLFlHuI8CkouKmcg/1pSoH2MDzZi1gASgp9AAdP7Tw+sDkLllSWTma+QWTbR736wGx0rD59epRsvMDyS3yIDe8VLG8RAUQbq5jX1aCMSKcpd1FtVCw6XuTFRmzHX0G0SlI6cWOwhdRMVqoxtLWobmNEG0TShEHJnaoJDCgpCq7tD+mlsGz+8V6QCWdRA5C0HyCl+FD+hJ+cTtjqMSySlf1AnnmF4OTNWw4jaEUirmD7A9SkQSK2b/APC/4VJL/OD2CUYjmVWqZnfrBVLWHc+kVmTWqBZcmcOolqI9xDKVXptqPxJKT/2AgqckxHji0WqmrAq2kST0bgOfaENPUDnfkfpDWjqCTlMdWPJezgy4a7RHUyiprrQe4y9nhbPQSGXmtoQXh5NQkO7kakQtqFIKSU3/AD7EWMXRzCCpCPLKlTpoGZgop4n5OzEd4R4vPlKABJlrBzA7ktyTYje2kP6tSjlJzKT/AEiw7g3aE+KU0soKihJQC6/iS3UHaEYGc/xQO5K0qe+YPfv1hKuwuO3WLLVSZSlOlQKdHTxMOXTvFerEodkqUQ9nHWGiyTjYIqYd4yI5ieUewwtBlNMUDZR9APrFgo69WhQo8ylRCv8AqPpFelEkAWYfWDqWSHBUW/CbwrNFlnQjzQxmTCkalSzbup/oItuA00qWkZc0wli5OjbhIY+5ip08hbZ0l0p1SNidFKBLn5w9plOlKlAsPu6qI1Z94S2i0FZdRVy24WJ3KrMe2phJVVyFTHy2Gl2JbUnkDsIhqZuUBKf+VbFSdkJOgtuRrEAlNxLVlQDc2dR5BrxuTKqIdNqSJZWoiWlVkpCmK+5bTtCwom5eFHDq44nPUgtAlfiPmEKUopSOFA6D7qWJ9YDXNUBZSw/3t/ZMK2PFA+MuNSH11FvawirpmOomGdfMN3LwokoUs8I9TEZHbhVB0pdr2EFyZo6+gJA6mN8LwUG6i525RZMPkLkupPliz5lgkIG5bSJtqzp7qxNImvdIcc3Yem8GSVq+8kdnPzeFdNPK1LWm6VLUUlmcHcDlB8jNsB7t9IVoMRhLJ+/+Q/KCh5jcJSfxFQ+cCyAv7qFf3f4iQzzLPFKKOzKHvCDOvoPppk3cJPZf6tBqZ5+0lSeoVb3BIgFE9J2B6lz7XtB1LMJ+EJ/+xb8oKYsuj1FSNyG5qZj/AHiz9xDnD51wNW63H+OsKTne8onsUqf0LGN6Galz5bAg3Qp7c2Buk9NIpF0Qyqy2VEsqAykg694imJSoEG5Fi+v/AKiemU6QYGrKdzmQ2be5uPSO5M8tiSrDKKVWChbSx9TFfq8OUl1JW72Y6Eb6EgxZq9LDjBfZ0lQSRuGTb1MLM5UXe6bsAxIbcQGAoeL4clAJQAg6kgqZugZyfk0VaopVagEpN3Ae3eOi4tLnpSlY4XFzqAX6ljZtYptdUzj8RA7JACuvDCoRorSpV49gubTuXO8eRZCMnw+mf7SUnZyAPeGdPRTEqZaFWu1275gGPvASF7BNikA200v8oeUwnhICVKDi7KYMPyhGycQ+glGQoTGQktaxcg69TD2hV5hBCUoZ3yi5fq0IsPkrPCXUsjdQLnk7/mYfykTZMt1py8yvL7JylzCWXiSTSkFgsFzqSConkwvA+KHMmzJSnhFjqddOQ/OIJmOLUGQfLs7IRcp5lSnZ4EqhmGadnIGgAP7MBtFURolSxYElZ+8AAR01Le0Lq6sygstXYFhHlVWBPDLfpZj+sS4dgiph4gb/ACiUp/R1YsTlsWSqTMr/AHMzm4Gx9YsdDh4FgBsR0G4hrR4JkDMW69OTGAPEuJCmlhSfiDMn73SJO5HbGo6Cq6bKkIK1lmdr78hFRxLGZlWoIAySdxupvvHl0hRV1s2eoKmqe9k7JHQfWGNHKADe8ZRUQ9snmVolhkh2s+j9hAsrGFve3Z48qSgEZnJ+yACT6ARFNngfFKmAcyksO7aesN0Tbd7LHhmIZtf8xZ6WamaChYsRruDzEc6dhnllx0h3gVYo77xNxKp+FmpJfCArUW9oJKWOj9DcfnAyVwJV4jldj3hEM/8AR/Jq2swHR29olqpQmJzp/wCRHwq3YapPMaxzutxBRBUDd9PqLw78K4+SoJnDK7AXPEDFFFnPOr62dOw2eFIHYH3DwTMFoBoRlQkBL6adoNKuUdsdHmS2A1cx0tz3/URXlqDnKONyVZbEpDA20OvKH9TNSVFJ4VM4fS/KFVTPloWFrBSoKCc4FiSNhpfQxhRfUpzoZB4i6RoQVJvl7tcdIpWO0KnOaWHT90bbg7axbcXVLQqYkAhExAXawTMlqs24OUq9oX1lepWUTQ4UOCckOJiWs5Fn6a2jCtHOZ8ljxs55bdIyGVfQhSnSq3b9tGQyJguGS1FggOSBa5MXqjw1UuXmmLyqYBgzvtrZ4r+HVSJSAZYAJSnQudNSTzjYYgpanUQVB2cFkjp+sK2BKkNqurkoZMuWmYvdcxRZJOwSkBzEaJi1KOYl2Ub6JHKBaZOZUskHIFgtsb6n2h2qUmWla1HjmuEv91+IgctA8C7KRQvqZvCkFWqE2TZIIe55nSK7iOIrJyvdXew94aYmpiQNvyDNFZM/NNUrbQdhE2zswQ5MOo53lupScyuZgmRXzpywDMUhOyUcI+V/nC5yrT0jabNKREaPSSo6Lh6JiEf87jlNUCPc3+cc/wDF9JUqnGapGaSPhMs50j8TaH0gWVNKzxkluZiz4JOlI+2JZ35HuI10wOF+lRoCCH12hlnEtBUr0HMxYKyRSTDaYhEwnVDXPVLNFZxejmZzKWbgPZrp2KW0Bg2mw9pCudjaZRUpXFMNy23IOdBBSMYWvPllZkoZ1y1E68swBP8AgxH/AKbJZEuYhQKX4kEOoHmFbxYsMny5EtUqRLZK2UtawM3D8IHTX3ijcfDlf7LElHWgDQZVaLFgTuCNlQwoOAuNzE1PVof4UzAGDFPCWuna5fePaaRoG5k9ySfrEm0dMbWx7UVxTKeK5MqCs3Ovr7D6xZEYaZslSRcs4Ha7fKK5U0oVKKU8BLXS4IL8Wbny1hIrsab6JU0SVO6pj6fGAeug/OI5UlaSUkkjVKt7XY+20K6HAQF/700FCAQjIQTqS1ri5OvOGvh6WtS5aFX4m1ckberRZpLTOaM/tUdiwGv/ANiUVuCUINxzG8FTa3IoeYQEKsFbAk2eFkmpUiykZk5UZUscyeAOC0azKsTQqWtBQlQISo6g7FovHR50thFTUKzZVptsex17bwJWzUTE5AxP2XsM/N97O0bzZRVJKSHVKLAn7SekI5C3UFEFI+0FF9TZoIoqxGrPnKCrDMwB1DBr9eF4ElrXLWEi6CoWGj9Rs43HOGmKoC5q2YkMspa+Xm/QgQmxbMtafLIsAQ2w1v7wrEexfOqQVraW99T3jyIZ85lFgpV3JDgO+0ZDpCAskAAXuwtuWAjeiKirha/VrHUXgSUWylv2wiaRLJax6P8AWA9k02PJM7gID65i33WIDdLGG1bOCiA2zJ9QP0hHTqy8OpCT/wCu0MFVASHbbfraJs6sehT4gqGDD4lHL6NxflCZKDmAHKJa6cTMJP2Qw9YnopbXOsTkz1/x4JI3RLYQLMTnLCJ6hb2Eby0ARM6DJMgAR5MkAxuz2EGSKfnAMwjBaZI1A9oZ4rgYmAKSopUA2tiOR35wLQIYiHk+awBO5A97fWFb7BVoqpoC5SJkxBFiCEKHuofrGwwDMzzFKO+fRuyQBFgxWnExClD45ac3UgEuD6AxLTHhFjo8G2DghTPwxEpOnaB5aQLwfiRD5ph7CE5r0lWUAjlaMjNFm8PKZQhf4kwgy5xyWSvjQ+j/AGh739YZYEBYxYMVoROkWDrRxJ+o9Q8ZE5vi0/Dmflt/yyiEnVSOIewvrDuhkU68qEBfmBSV5kZkqCQC4GYMX5CJf5BTPlZ+UGSKVeXIGJ+JBVbKRyUPYgxuVs2SKLXSykrSkpUsOgFl/ELWJffRxrEsqmGU+Yzps+g6/IwtlVRZC2ZwAoHTMC1oOqZ+YolkN5gI/u3HsI7oaPJmqbAcRHloWtG+27pVcNCDGpoKEzEFr7nZTFun2oeYqnOhIOua5DbhnB6EBxFMnlQJlruCAk+hIzD5QWTshTiy0KJVdyoXGx2HTSI6+cmZxJ+JIfKfsltICqJ+TPLmi4NlclgMO4KY1xGYEzvMluUrQlQ5EqSMw9FAj0haFsXJqHclyT1YegjyIFzLnufzjIotChdIkq1swtpyEOKGXLQMz51bDYcz1hNKQwDPYOe9oLkLURxGw16g8om9k4DCQvK2UNnU3N7OfpA1XMZCi9v20bpqXFkkBN0g6nmYV4jNfKj1V3icmd/4+Pk6BJCCouf2YPmTGAEQSU5RGwW1zEpdnrxXFUTS5WUOY1Mx9IimTSoxvLEKFsMp0bwbKN4EkmDaJBJEYVsb4dIvcRJjlQJUhR+KYFpSlPNQIUD6AF+0H0MvSKxjlXJTVzJhIUUhMtKApySkb/dDu/QQErNJ10FUlQUSCFk+ZP56lH2lckp1A7x5W4or/jlB1fIDrAFFmmrKlLGdWp5DZKRoANh6w/paeWnhAa11G5PrtBWNslPPGKKqagqnlCi5AD9zBlZIDJLaawP4hwFXmKmSFgKLFuo5+kIagVcq63I5xR4yS/JTL9gtQLXi4UNakC5YNHHsNxwAAk3h9h2Jzak+XIGYxPhJPRWU4Sj2y4S8QCVkNw6p/CdPrDanQhYdPyin4lTzpakGYlhlCQ2gCU20fmYnwvFskxIJsbHlrGqn2BtSjaZa1SeIWdJAfvr7RPPo0lYzMQlYWi7Na3zf3gb+cSFOuySWSWsLWfuYnK85csC/A+jgWHreO2C6PLm/kxLMqM6JoKcqySoJLWUkKKx8h7vFOxW60qazZQp7pNsySPrFuqKtInpUtA4JcwlYO+Vjw7uWEVCrQpCSUFKkKubO733uDGZOQvxcZ0g/dQAVakqBy39CIXS52eV5b8SCVJ7HUfWGyageUQzDfryhMAASfUQBGCKHWMiVOW7uYyHQCdM4hm5DtoNYJTWgMSPS/wAoDTMDMeX0EDrqA7PlUQySdusSYMUW2GzcSN3Ddhr6wHJUXJOphtX4eqbJQZDZkDjQwzTAPtJO6tXTvCenVaJzPX/DikrewsqGsRBeaI3ctB1NJbaJtncT0dGTBy8MIEEYYm4h4pIY7jeJuQaKvKS0NMJDmBqukIWw+EgqT6XI9okwkgKUVEJQi6lHQDqfpGXYr6HOM4wKSnVNtnPBKSftTDp6B3Mc9oKdrk5lrNzuVKLkxB4oxj+cm50uJcu0tJ5PxKPVX0EbUuZSRlNx+cUSpE32yyqmhKhlAD68htrBn85YBy+j623LxzyvrZhm5SDbbaDhVTciRpdw/wCUUo4ZY2XObV2dF21PX9iPU1iCMqk5n2UNDzF7xSpmIrSTmcW1AsD9d4ll4ubPdtDp6+0MkScWWyV4WkTBmKQXOx/Q6xd/CuAyZIC0ADkA4ZwxJvrHN8IxhjdmPxMddtdn5jlFmleIDLXlzOASP7fs97NeGUmhWn6dAnJSFcSXH2ND8jpA1XhMqYM5T2yFi+77GK7T+IwpOV7g2ctvziaf4mDBJsdHGlxYkQ/KLJvkgoSwFeU75rpJOgvqOVoGTiZlHIoFRUxTm0DFlN1y3EJ5WIGZMSoqKdUkMLB7l30I26wVi2JS1y87jMlZAHcOPlBsDBPFdQlwzBRGo5JOn5RU6mrILPdKiO/7Me1teVEb6+5LwrXMe51+sKKEy6tnfQ2I5wIpQMeq6aRG94wtmS94yJECMhkAFq6gJT6fSKpW4gVKf26Qbi9Y7BO2vdoQr1gqP2WguKLz4Y8SXShZZT2L2PR9jFrq8Ol1HEkhEw/abhWf6wNFf1e8ccQqLZ4Y8UlBCJpcaBX6wkoF4y99H8qnKVlK05VjY/n1HUQ9paJ0vBUpcqekBYKxsQWWg80n6G0byKSbK+H/AHpf3kg5x+KXqO4cRyzg9o7sOeMupdHtHTlJgw1ADPu6T3Eb081KrggxW/FGJokLS5JBmBgN1FAcPsP1iKi5OjqnJRV+BuO1wk05mqJHlzMqf6s4YpA3tHN8WxuZOJupMolxLewsACeZtAeO4hOmzlGa4LuEOcqQ1mGjNvvEEqYND6R2RxcF2cby830WDDACGO8MsJWy8p2MIcMqWsYYzakZ0rGhse4iUk7aKqSpMsn8okqJYP8A4ib+SSRpfY8ohoKsECGdNEXdlumhQcNDnPcQPOw+UQDkX6HftFsTQpV0iZHhtJ+0QNbAQ6myEoI59Owy5yJUAfSPEU0xOp6XvblF+nYGlOhJ7wkxKSmWCSdIbm9C8I7oX1VZ5cosdBc9f20A4bjFzmIzNYn0hZj9c6cgO7q6wllz7xaEWcmZJukdDTUgoDH09bxrXVQU2UsnW2uY6k9bRWKKuOjwcma2sPVHFJNBKEuTY/5jJsu5IYADTWIHcvtGyd2giWby0K5CPfLfUiPAOsTeWzEwLMaeXy/d4yNgu5jIdGObTFlz3MRKjaabnv8AWI1GKstfRjxJLMQxskwoUy0eH/EipBAJJQ++ojqWA45KmgFKg4a4OnblHB80E0VauWrMhRSekJKF6Hten09/pUucMygCpvjQcq/dNlerxWsf8GqIWgFM2WovlWQiYlY0XLX8JUORyvpFC8L/AMS50hQC+IbjUHvyjp9D4tk1qXSybaG997mMkvV2LJyqk7RSMQ8IhcvJPBC0hkzAkhSCdMyTfL003Big43gE+lI85PA7JmJcoVfY7HoWjuOL4wJElS1ArKAcqQLkTAUpQD1OZbbZRzg/AJEiskFSClSFWWlQBGl0rQbe8DTDBuuR86y5zRLMquE9C4joWO+AUT5SqjDksQVBdO9lBJbPKJ3/AKCW5RzOpllNlAgixBBBBGx5GNwsvDLY7wrFzYExb8OxZJAvHMZC4OlVhS14lPDZ0QzUdbpcSTzg9OKBtfnHJJGMq5wajGZhKUhyolgkOST0A1if6WM80fTo9XiyWcmK9jOdcvzVuiSLpfVfJhy6nWHXhnwVPWn+ZxAZJabokK+JRdgZrWCd8u7XitfxR8TonzPKkWky+EHTzFDU9ncekNHDXbITz8vjEpE9Tl9oHKmvGBceKTHRRGyeTOu8FisKd7QvSGLRLJU4ItGoEopjmlxEGxLGGMlT6GKjNUUmC6SrUndxCtEXiXhbJMrivcfKMmFyYX0GIuGdukMEK0uIWyTi0aoEZBUoI3cnpHkMTcmctm6nvEZjebqe8RxVnSex7HkepgGPY9CoeUODJMsLmKIcOALMNASWOuwAgLFsP8pbB8p0dnHQtbaMpeDcWlYIi+kNkV65RQiWojLdTHVSv8NC2mYOrlf12jJQJU/qe8Fq9msvUrFlVCAiYokAhQvuAwPsY2ONzKGenyFkFUoCeNEzCVFiRpmyteFmAoCXWvRIf9IY1XhtVRKXUy1ArSR5ksm5SrRSO2jRBf0Wv4HVv4eTfMpUTE6FSiOhzdIP8XeAKevTnKRLnt8YA4m2UN+8A/wqS1BIBBBGex/HHQJRteK10c91Lo+YfEX8PKimUcybbEXSR0P6wnk4DN5fKPqbGsQppaD/ADMyWlO4WRf01inTaCRNOeklqnI1OQyxbdnVm+UI3Pw6YTi/6Ry3wz/D2fVLATwpHxLOg/U9I7f4R8EU1CHloCppDKmrAKz2+6OgjbA8bp7SUpMlSf8AxTE5FDryV3BixIVDLRGc+T+ik/xgxAyqHKFFJmrCCRrlDqUBycJb1j5xrZwWt02A0H0js/8A/QOIBIpZT651t2AT/wDqOLzaNaAlS0FIVcPYnq3KMkhlKo0aKTYN7c4jM33iWYWgaovxD1gmsmTOeNkzGgBK2jczXgBsZkhY6wB5iklj2jemnNBVTJzpcfENYCMzemnnWHNJVvYmKlKnFJg1FSbERmrE2XH+ZA1MZCSRXIUOPUR7AojKEbKtN1PcxpHkZFGOeiPRHsZAMWjDp2aSk6EDK+7JH6EiAPEwyzBLGiR1vmvuew9I9jIWOyr/AJFJNh1vBFAHMZGQ3gkdjrHp5lplyk6EBajzOw7RcfAU3zFS5anyzAUqY8rg+hjIyEf8j+luxbHF4dSq8pKVZCWzPuX2Mc3xb+JOIT03nqlpNssrgDdxxfOPIyGb7FilRWJ9ctRdRJPMkk+5vBNDWKfhJSX1SopPuGMZGQzRTH2x6ZkxSSVzZinDcUxZ06lRg/BvHVZRpOSaqYhH/jmnMPQniT6GMjI54M680I1o6lglDJxNUmuqZSStMoBKDdCWUSSx3L/KOXfxYW9atgANgNBpGRkXR55z2qWXiOWYyMghZEqPHjIyAISSVXhvSExkZGeisQfFaYA5hAshdoyMjRB6bhRjIyMhhHs//9k=">
            <a:hlinkClick r:id="rId2"/>
            <a:extLst>
              <a:ext uri="{FF2B5EF4-FFF2-40B4-BE49-F238E27FC236}">
                <a16:creationId xmlns:a16="http://schemas.microsoft.com/office/drawing/2014/main" id="{360761ED-B639-4167-ACCB-94B0695168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0650" y="-1219200"/>
            <a:ext cx="25431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8199" name="Picture 6" descr="https://encrypted-tbn0.gstatic.com/images?q=tbn:ANd9GcQQMSpmh6URxALgVBYN3nQWjMUzGKEs4XLtiLhYJwYJ9q1AW16m">
            <a:hlinkClick r:id="rId3"/>
            <a:extLst>
              <a:ext uri="{FF2B5EF4-FFF2-40B4-BE49-F238E27FC236}">
                <a16:creationId xmlns:a16="http://schemas.microsoft.com/office/drawing/2014/main" id="{11E1EDBF-459C-4BCF-83E7-ECE691340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33600"/>
            <a:ext cx="1792288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koblisk\AppData\Local\Microsoft\Windows\Temporary Internet Files\Content.IE5\QRUGEWZY\MM910001077[1].gif">
            <a:extLst>
              <a:ext uri="{FF2B5EF4-FFF2-40B4-BE49-F238E27FC236}">
                <a16:creationId xmlns:a16="http://schemas.microsoft.com/office/drawing/2014/main" id="{D0AC6720-FF8F-412C-97FE-17F72B1D80F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26003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1">
            <a:extLst>
              <a:ext uri="{FF2B5EF4-FFF2-40B4-BE49-F238E27FC236}">
                <a16:creationId xmlns:a16="http://schemas.microsoft.com/office/drawing/2014/main" id="{4E25E422-ED9F-4951-8B25-A7CB5F97A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Thematic Learning Objectives</a:t>
            </a:r>
          </a:p>
        </p:txBody>
      </p:sp>
      <p:sp>
        <p:nvSpPr>
          <p:cNvPr id="9220" name="Content Placeholder 3">
            <a:extLst>
              <a:ext uri="{FF2B5EF4-FFF2-40B4-BE49-F238E27FC236}">
                <a16:creationId xmlns:a16="http://schemas.microsoft.com/office/drawing/2014/main" id="{291643D7-448B-420A-A570-57B60A1A223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438400" y="1600200"/>
            <a:ext cx="6248400" cy="4525963"/>
          </a:xfrm>
        </p:spPr>
        <p:txBody>
          <a:bodyPr/>
          <a:lstStyle/>
          <a:p>
            <a:r>
              <a:rPr lang="en-US" altLang="en-US"/>
              <a:t>Identity</a:t>
            </a:r>
          </a:p>
          <a:p>
            <a:r>
              <a:rPr lang="en-US" altLang="en-US"/>
              <a:t>Work, Exchange, and Technology</a:t>
            </a:r>
          </a:p>
          <a:p>
            <a:r>
              <a:rPr lang="en-US" altLang="en-US"/>
              <a:t>Peopling</a:t>
            </a:r>
          </a:p>
          <a:p>
            <a:r>
              <a:rPr lang="en-US" altLang="en-US"/>
              <a:t>Politics and Power</a:t>
            </a:r>
          </a:p>
          <a:p>
            <a:r>
              <a:rPr lang="en-US" altLang="en-US"/>
              <a:t>America in the World</a:t>
            </a:r>
          </a:p>
          <a:p>
            <a:r>
              <a:rPr lang="en-US" altLang="en-US"/>
              <a:t>Environment and Geography – Physical and Human</a:t>
            </a:r>
          </a:p>
          <a:p>
            <a:r>
              <a:rPr lang="en-US" altLang="en-US"/>
              <a:t>Ideas, Beliefs, and Culture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18EC4A6-6443-451A-8F69-CEE05FE5E4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Concept Outline</a:t>
            </a:r>
            <a:br>
              <a:rPr lang="en-US" altLang="en-US"/>
            </a:br>
            <a:r>
              <a:rPr lang="en-US" altLang="en-US" sz="2000"/>
              <a:t>(Historical Periods)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E5F0DA4E-E167-430A-8A3B-1140981D2C3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2057400" cy="4525963"/>
          </a:xfrm>
        </p:spPr>
        <p:txBody>
          <a:bodyPr/>
          <a:lstStyle/>
          <a:p>
            <a:r>
              <a:rPr lang="en-US" altLang="en-US"/>
              <a:t>Period 1:</a:t>
            </a:r>
          </a:p>
          <a:p>
            <a:r>
              <a:rPr lang="en-US" altLang="en-US"/>
              <a:t>Period 2: </a:t>
            </a:r>
          </a:p>
          <a:p>
            <a:r>
              <a:rPr lang="en-US" altLang="en-US"/>
              <a:t>Period 3: </a:t>
            </a:r>
          </a:p>
          <a:p>
            <a:r>
              <a:rPr lang="en-US" altLang="en-US"/>
              <a:t>Period 4: </a:t>
            </a:r>
          </a:p>
          <a:p>
            <a:r>
              <a:rPr lang="en-US" altLang="en-US"/>
              <a:t>Period 5: </a:t>
            </a:r>
          </a:p>
          <a:p>
            <a:r>
              <a:rPr lang="en-US" altLang="en-US"/>
              <a:t>Period 6: </a:t>
            </a:r>
          </a:p>
          <a:p>
            <a:r>
              <a:rPr lang="en-US" altLang="en-US"/>
              <a:t>Period 7: </a:t>
            </a:r>
          </a:p>
          <a:p>
            <a:r>
              <a:rPr lang="en-US" altLang="en-US"/>
              <a:t>Period 8:</a:t>
            </a:r>
          </a:p>
          <a:p>
            <a:r>
              <a:rPr lang="en-US" altLang="en-US"/>
              <a:t>Period 9: </a:t>
            </a: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8264CEC8-DFFC-4269-AC9F-A32685BCC4C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362200" y="1600200"/>
            <a:ext cx="3657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1491—1607</a:t>
            </a:r>
          </a:p>
          <a:p>
            <a:pPr>
              <a:buFontTx/>
              <a:buNone/>
            </a:pPr>
            <a:r>
              <a:rPr lang="en-US" altLang="en-US"/>
              <a:t>1607—1754</a:t>
            </a:r>
          </a:p>
          <a:p>
            <a:pPr>
              <a:buFontTx/>
              <a:buNone/>
            </a:pPr>
            <a:r>
              <a:rPr lang="en-US" altLang="en-US"/>
              <a:t>1754—1800</a:t>
            </a:r>
          </a:p>
          <a:p>
            <a:pPr>
              <a:buFontTx/>
              <a:buNone/>
            </a:pPr>
            <a:r>
              <a:rPr lang="en-US" altLang="en-US"/>
              <a:t>1800—1848</a:t>
            </a:r>
          </a:p>
          <a:p>
            <a:pPr>
              <a:buFontTx/>
              <a:buNone/>
            </a:pPr>
            <a:r>
              <a:rPr lang="en-US" altLang="en-US"/>
              <a:t>1844—1877 </a:t>
            </a:r>
          </a:p>
          <a:p>
            <a:pPr>
              <a:buFontTx/>
              <a:buNone/>
            </a:pPr>
            <a:r>
              <a:rPr lang="en-US" altLang="en-US"/>
              <a:t>1865—1898</a:t>
            </a:r>
          </a:p>
          <a:p>
            <a:pPr>
              <a:buFontTx/>
              <a:buNone/>
            </a:pPr>
            <a:r>
              <a:rPr lang="en-US" altLang="en-US"/>
              <a:t>1890—1945</a:t>
            </a:r>
          </a:p>
          <a:p>
            <a:pPr>
              <a:buFontTx/>
              <a:buNone/>
            </a:pPr>
            <a:r>
              <a:rPr lang="en-US" altLang="en-US"/>
              <a:t>1945—1980</a:t>
            </a:r>
          </a:p>
          <a:p>
            <a:pPr>
              <a:buFontTx/>
              <a:buNone/>
            </a:pPr>
            <a:r>
              <a:rPr lang="en-US" altLang="en-US"/>
              <a:t>1980—Present </a:t>
            </a:r>
          </a:p>
        </p:txBody>
      </p:sp>
      <p:pic>
        <p:nvPicPr>
          <p:cNvPr id="10245" name="Picture 2" descr="C:\Users\dkoblisk\AppData\Local\Microsoft\Windows\Temporary Internet Files\Content.IE5\HRBMKZ1B\MC900149847[1].wmf">
            <a:extLst>
              <a:ext uri="{FF2B5EF4-FFF2-40B4-BE49-F238E27FC236}">
                <a16:creationId xmlns:a16="http://schemas.microsoft.com/office/drawing/2014/main" id="{318F5E74-8B4D-46ED-8956-C8FB44564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23844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" descr="C:\Users\dkoblisk\AppData\Local\Microsoft\Windows\Temporary Internet Files\Content.IE5\QRUGEWZY\MC900149426[1].wmf">
            <a:extLst>
              <a:ext uri="{FF2B5EF4-FFF2-40B4-BE49-F238E27FC236}">
                <a16:creationId xmlns:a16="http://schemas.microsoft.com/office/drawing/2014/main" id="{7671C4DD-C118-46C1-8807-3DAF60E0D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05000"/>
            <a:ext cx="1789113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4" descr="C:\Users\dkoblisk\AppData\Local\Microsoft\Windows\Temporary Internet Files\Content.IE5\NARRLXV4\MC900149430[1].wmf">
            <a:extLst>
              <a:ext uri="{FF2B5EF4-FFF2-40B4-BE49-F238E27FC236}">
                <a16:creationId xmlns:a16="http://schemas.microsoft.com/office/drawing/2014/main" id="{41E94C2D-35AE-4832-9E65-A324C3F37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113" y="3429000"/>
            <a:ext cx="1589087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AutoShape 6" descr="data:image/jpeg;base64,/9j/4AAQSkZJRgABAQAAAQABAAD/2wCEAAkGBxMTEhUUExIVFhUXEhUXGBUYGBcWFRkYFxUYFhwdFBYcHCggGRomHBcVIjEhJisrLi4uFx8zODMsNygtLisBCgoKDg0OGxAQGzQkICUsLDQsLCwsLy0sLCwsLSw0LiwsLCwsLDQsLCwsLCwsLDQsLCwsLDQsNCwsLCwsLC8sLP/AABEIALcBEwMBIgACEQEDEQH/xAAcAAEAAgMBAQEAAAAAAAAAAAAABgcDBAUCAQj/xABHEAACAQMCAwQHBQUGBAUFAAABAgMABBESIQUxQQYTUWEHIjJxgZGhFEJSscEjcoLR8DNDYpKi4RVTssIkc3TS8RZEVGNl/8QAGgEBAAMBAQEAAAAAAAAAAAAAAAECAwQFBv/EAC8RAAICAQMCAwYGAwAAAAAAAAABAhEDEiExBFETQWEiMqGx0fAVUnGRweEUQoH/2gAMAwEAAhEDEQA/ALxpSlAKUpQClKUApSsE97GntOo8iRn5UBnpXPbjUA/vPkGP5CtaTtJCPxH4AfmRQHZpUan7YRDkB8Wx+QNa6dr8nbRj4/nmgoltKj0XacHmg+DfoV/WtlO0MZ+64/yH/uoDsUrmrxuE9WH8LfoDWUcWh/H9GH6UBu0rnvxy3HOZB7ziskPFoG9maM/xr/OgNyleUkB5EH3HNeqAUpSgFKUoBSlKAUpSgFKUoBSlKAUpSgFKUoBSlKAUpSgMF9cd3G74zoRmx46QT+lVvN6Ruuv4ADHw2zVkXyMUYJp1EYGsErvz1AHPLNfmrtLam0uZIXKqUY7NnBGMgqeoIKmoZKJlfekBmz6xPlkkfLlXFk7XuTsfhUTfiKYPrJtzwF2391IJdciRpFqkfSFVVfLFuWBnr/vTYtTJHN2rc+NasvH5iOWPecfTnXi67MX687C52/BGSP8ATzrjXkM8YJe1uEA3JeN0AHmSKi0ToZ0JOIzH+8H+YD6navP/ABKderD4bfOuDHxLUcEYBBwRvuBkZ8s1rJxmUctPy/3qbGh3RL4uPXA5E+/BA+dbCdrLhTjVnly9b68qhB4vL4j5f718PEZD96oLLH6lhr2ymHQ/H/42+taXEe2k7qFVipx6xByM9cdcVEbS4YftHOVGQFI9okf0flWm9wxOc0Chud6W4V95JWY/4s4+A6V5TuukgH8WK4XeHxr5VNL7nRcfyolEMsg9i5kHukP866UHaDiCexfTD45qC6a9q5HXHxpT7isb/wBSyLbt/wAVj/8AuQ/76g11bf0tcQX244H+BX8jVTLdt+L617+2N+L6ilyI8PG/Ium29NDj+1sh/BJ/MVLeyXpHtb6UQhZIpSpKq+MNp3IVgeYG+PAHwr81JOT1+tWz6FuytwLhb2WIiERyCMsdLFjhdQQjJXSXAO3j4VaLZjkxxirTLvpSlXMBSlKAUpSgFKUoBSlKAUpSgFKUoBSlKAVRXp44QTeQyKDmWEgebxHB+JVk/wAtXrVbenax1WMcwG8Nyh/hkBjI/wAxT5VDLR5PzwVwAPE5+A2H/dVj+hJ88Ui1AErazBSQMg5XrjOcZGfA45VXdyPW+Ax0291dHgnGpbO4iuITh03weTA5DKw8CMj/AHFQa1aP15Xl0BBBGQRgg7gg9CPCqXi9PJ+9w/5T/oYq2k9O8ON7KUe6RD+gqbRnokVb2usltuJ3McI0LHO+gAkaRjUAD5ZqL8yTXZ4vxV7q6luJAA0rMxA5D1cAD3AAVyANzUGlbnuCBnZURSzMyqqjmWYgADzJIFTI9gimqF5T9uFwsK2iIDqBVX73vdX9npY76eYxyyRveiCzijlm4hcf2VpH6g/FPJlUC+LYzt4upqybOzuYLiHit3gNNIIZosAi3hlwsOlsZBWTQGPhK23M1JWUmnscub0MWyQ657ubKR5KxhAgIG4XKknJ+JzWPsL6KLG5sbe4m74ySx62AcKu5ONIA5Yx1qz7xxLN3XSJRK4/xHIjB8eTv4gqnjWh6N1xwqy/9LF9VBpRTUzjQ+iDhQ5wO3vml/RhW/B6M+FJysoz+8Xf/qY1LqVNEan3K07Z9kbGKXhwis4VD8RjR8Rr6yd1KxV881OkHHlUzi7K2K+zY2o90EQ/7a53bNcz8MH/APRz/ltbg1KaC2aMfBrZfZt4R7o0H6V9mtoI1ZmSJVVSxYqoAAGSScbDFbjNjc1A5WPGJSikjhkT4Zxt9skU+yh//HUjdvvHlsM0IMNjZ/8AF5lndNHDonzBEV0m5cZHeyD/AJQ30r1+YqwlGK+RxhQAAAAAABsABsAB0FeqAUpSgFKUoBSlKAUpSgFKUoBSlKAUpSgFKUoBUT9KjIOFXRf8C4/fEilf9QFSyq+7Q8cjvJLqzVQTbwmQF8lHk9RRqXY6VLsCOufLcD87H1l815eYP8j+de2tmIGEbZd/VOwydztyrt9qCdSuECOpaOVR1lRjrLeZzz8Qa4mtgAVY+0QCCQcbbfnkVWjTWzEbZhsQQfAgigtWPJT8q247yYbCZuo2c7r89xzr69zK3tSZ2JIZyRkA4J8uXyqKJ8VmlFEQ2CCP9xitfTvXViiJ1ciQqsBnPLc/HAJrXxpLE4wDgDHNjy+XX4DrUjXbsub0M9mHeCOWdcQxyvLGn/MnOF7xx4IqhVHjqNWrxiCKSCVJgDE0TiTPLQVOr6Zr8t8D7UXlsV7ifQcnA5gnqHU+q2c8yPlXef0ncSk0hriNl1BtPcpg6CGw2N+YBxnfFSZsubsg2m0meUH7QrOtwzY1lokAQtg4GYREwH+LzNdTsZbGLh9nGea2kCn3iJc/XNULL6Rr5xNl4cTxYkIiI20mPIw2zaTjP+FfCuqfS5xBARi2OgICO6fbOMf3nu3oQX9XP45xmG0iMs7hEBwOZZmPJUUbsx6AVXXZb0vrJKIbyJYmPKVSdG/4lbdR55PKtmGCTiBl4jqJ0tJBw+MHSFIcxd8zYOCzDmBkKDSyaPHG+LX91cWf2e1SFklkkiW5Y6s9w6kzInsDRIfVzqyV2xUv7KcblnM8VxGkdxbyKkgjYtGwdQ6shO4BB5HcYqA2naA2cqG7YiWJJtET+s8nelC2krks+VxrOobYxvXQ7Jw3V4LhgGgS5uWknuQRqdAAiQ2ZBOwRQrS9Dq05O6xGVkyjR3OKu3EpHtYmK2aMVuplODKRzt4W8OjuOXsjfOJZaWyRoscahURQqqowqqBgADoK82FlHDGsUSBI0UKqKMAAeFbFWKilKUApSlAKUpQClKUApSlAKUpQClKUApSlAKUpQHw1GuGdibeKeSctNJJIULGR8gmM5XIAAO+k4PVQedSalAUd6YODxw3feBPVuIwXUbZdcqSpwcNjT86rH7CPZGcZJBKkHpzPjX6B9MnDtdkJRzhkB/hf1T9dPyqjO+HjWcpNM7sHTRyxuzSWxU59bcEbYPXGf68q2Rw2MkZkA9b8Jxp+X0r5HgOcfeGfiNv5Vm1VGs1j0MWuTAIkiKsJATjcYIzgjrjzrXmhLZxtsSB05jYZ/ratzjFhIsSyMpClgFJB9YMDup5EDAz7xWOzIZQSBkDGetTr2sp/hp2ovg04oZCQB+IH47Y93hXtLKY4IRsajuAR7QxzroatO++ARkAkbZ/o1pm8nDE6mPrDBz0XYbe7FWTTRy5sUscqZuWfALxwQkb7I+RjA9XBYfUbedZZuDXSkBgSG7piVOQY9sAg9AenTFYI+MXYJImYHMh2cj2/pWL/AIjdgaVdgO5MY3zgMSSMeG9TsZbm1LaPFkuCzmRkDe1pDRtp28dWMZ/CanPo/wCKXkdvHD9rs4I1YtF3+HYM2ScaJNxhmIDY3Yb7Yqu7CORnLzFiqgMQr4JxhV9YqfxeFTm97QxzW0UUiyKJmCtpZThIzo1bphmOSSMDlzG1UnJpqkWjG+SSSdhl4iZ5Zrx5ZdCpb3JIjUSKX1BbcDHdagMbnUHPkakXYjtukv8A4S70w30T9y8YHqMyjZo2HqgMOQ232HSqQsLYxSDumkyDgDVs259oY3z+tbxsZLe6W4L/ALYSCTJJcatWrEm2+43H61HixN49Hlk6SP01SqWf0ncQ6Lb/AAjf/wB9eYPSXxIMpaONkDDUojZSVzuAdWxxyNT4qLPocy5RcU1/GjhGcBmxgb5OTjatmqjXtCJp2lkkCakxgrpUBW2DgnckfkORqc2naRHtyyzQmYKxC6hg6ScbZzggfWojkuzGeGUKtEjpXJ4NxXvI9UrIjE7JqGQMDnk5zzrqqc1opJq0ZNUfaUpUkClKUApSlAKUpQClKUApSlAKUpQHK41xwWxUNBcSBgTmGFpQMY9vT7PPb41zG7dWy7ulyn79tMo+J04qUV8IqNy6cK3Xx/ohXaHtbw+ezmQ3C4kidBzzqK7erzznB5V+dblSpOeXj0qbekHg4s76SNRiKTEiL0CtzA8MMGA8Nqi9wAcg/D3Hkf68Kycne57HT4UoXjb37nIFxlgANvH/AGrcjnxz5fGtCSEgn3/71kikzUtE4cktTjJ7m7dupRsEZ5+exrDw6YDYnG9fFNYbb1Xx4fl0+lK2otNOORPvsdoYrWDsB6oU5OcnmNht8wayhFPQfKtOe2IctvpIHjgHlUQdHN1GJ5HEyfanJ3CfI/pXv7U3inyatMovh+dfUwDkAbfGr6jP8Pl+Y6ltxJyQhKuGIXQ2vSdxpzhgRg4xgiptxrhyW8Mb90imFzoiLBiHbD5YFizJyOPKq+MwY50quByUYFdSSVngjLMzEzTbsSxwqQ9SfM/OsMjbLY+m8P3mbPDOIpFqdv7U7Rk40qTnLHzABx5kV4luAxzkH41zJ7YsF3AwxO58sdM1mggAGCw59AT+YokqPVwOMN/M3A9ew3lWsgj6uR7lz+o2r0iamCoWYk4Gw3/1Uo649UiQ9lbHvZdRXMcZGc4wzYyB7gCCfePOrJjiAA9UDO+wqJ9muGGO2VHjVpC7nGkMTrcld8eGPdjyqE9qeEX6zzsZS+JHcxpPqZIyxIzEGyAFxyG1Y6dbauj5/q88sk3J7/QuUOK7HZziAJMeR1KjI28R+vzr8rNKx9pifec1JPRpetDfCWNQWWGTYgkb4ByFwTgHOM8wK1jheN6rONy1+yfqSlV5w/jt5cMQtysekEufs/dqqgZz+01avh8a4nAu2N3fTmC1v4y4yfXgVQyj70Z+8OXQcxW6yxfBHg71a+P0LepUJfhnGgdru2Ix1VlPyCHNdjs5w+9jLNd3STZACokYRVPU6s5b6VeyrgkrtHepSlSZilKUApSlAKUpQClKUAqHdte1Hc5jR9OB679Rn7q+fnUunkCqzHkqkn3AZqgeMtLeXndKrPjVLIq7MwAMjhc/e0ggeZWqydGuHHrlT4NmW8t7s6WfU5zjXnUfcTzqI8ZsTEcdByPkSB+ZFWobW3djaxBTDNf2M0YXb9k9uHOk8wCLWTcb7moZ6QLcKjMhLKkjoHxjUoZk1DbfkRkbEg4qlHZhloyLTddn8CC3C592N/0/rzrnwYJwTjwIrfkfA8ts+7IJrevuFRJIUdJIXGMo4DkalDDcMOhB5dang7c+LVlpHHYMDs+R5jP1GKKratRI5dM12YeA6/7N1PxCn5HFff8A6cmyQFzjwYH5ePwqLRPg93x6/U1rOXoa2pFDAjJGRzFYpeBTL7Ubj3qT+VYBaOD7QB8MkH5GqlnjcvI8tauPA+Y2+leO7b8JrbCSjmoNegD1GPfTUV0zXma0cHjsKyPcnGldgP62HTp8qxzS55cv6+ta7tU8mblXBlZyepNfK6XC+z88wDBQqHkznSD+6OZ9/Kui3Y2bG0kZPhuPrQy8WCe7I6KmnYnDGRvV2QKQxUDQyuW5qfwAfTrUW4jwqaD+1jIHRuan+IfrWK0n0nkG/wAJzg+RwQarKNqjeMk4tLzLLfi5hheaDTHoiZ/VKknSCQGGMA56YBwaq7gt263MUuomT7QhJO5Yu4DavHUGYH96pNwSUujx6fUdWSQDJIQjQSrNsGGobZ3LD3VgtuG29qRNNNG7R7xRRNqMkgzoLjGUAb1mJxjSFAJ51xVFNM8vOnqRtce7MpGZu7jTRGrsW1SBxpDNhU3XTjuxqP4uW4qN9nLho5i67ERnrjbUmRWtLO77uzNz5kn86kPo+fTds2lWAtZyQxXSAdKljq22DEjPXFX0tRakzNSWpUjdu+LSSRXGtySIX7sZPqgqQ2nBxyxWt6NmaC+SZwUSKKRnfSWAGFA2HPdk2Fa99xYmXWqnU2AsY9YsNgNeB6zHA2AAyTgAbVK7Lslfy6LZIo7LvIjMRI7SO6xuBg4BKgNJq0nfLZJzUQi4qjScLaZb/DO1tnPskwBPRw0fy1ACu4K/Pd1wjiNjK6MgnWKNJJGhywVHLAFgQG+4xOAcDep92J7XB0AByv4fD93+VaqXcylja3LGpXmNwwBByCMg16q5mKUpQClKUApSlAKUpQGhx9sW03/lP/0mqZ7Bs/8AxWZkdFZIJm9cEoQHhUqSDlcg+0M4wNjuDdnEodcMifijcfNSKovs+8UPFg1wdMLpJqJJVcGPX65BGVymMHY5FUlydXT7qa9Dl9qOLstzI1vIYu7ZtAVwdOdZIDD7uZpdPLCvjblWjwSNp7ee370u+Y9IYkKgzgAMxwB8gK7XafgMstye5iWJpkWQQgBdHeJcPFGVxjW0dtkj8T4867k3CI7WzhETxyJLEZjIqFWLOEzq3Pq7bDbGCKorOnLkioxa52K/veyF6q727kY5piUfDRmsHHriWScyTKUcrGCCCPYjVBz33Cg/Grs9EvD1exnDrlZLmTxBx3caHDDBByDuN6mtzwiJxgoP68jt9KnTIzXXS1amj8s2cb5yoJx4bn5Cugb2RdmBHkQR+dX7d9grJ/7hAfEKB9VwfrXHu/RnF/dyOnkHOPkwP51VxfY6PxBPkp2PiZHl7tvyrYXirH77/Fiw+TZFTaf0cTEalOdztJFhtiRvpJPT8qiXHuDfZm0OqmQ5wsbMW26spyVHwqlGsOqhJ0ajX4UZ0xsfBoovqQoNcC6udR8s+76fp0r3PHITjQ3yxnzra7PcAku7qO3QAl23O+FUe0x25AZ+g61pGJn1HUrg2+zXY28vgWt4v2YB/audEZI+6p+82dtgcdcVu2PZXup3afeKPdFeN42J/wD2o420+AypJGCRz/QFvY3CqFE0KIqhVVISCoAwAGaQj/TVJ9u+KNJIV1M5ZiSdtTKuyjCgDJwBgCrNUjijOWWaitjm8U7UEbqQi5wCRlj7h4VpRdqHVtLPnfGGUY38xvWPt32Ku7QqZUyrDAZDqUnGcDqGG+3UDIziuEIjJJDJgkYBfAJx3besW8ByqKNbjxGKravVcfMszhPGUlBRlBBBDRthgR1x4jyqP9rezi2+JoVzAxx5xseQJ/Ceh+HhW1adm2gSXvIyl2sikAT4Zu9I7ox2/dESA7jKvzDA4xipDw2USI8E6YDao5YzsVYbMPLxB91KMr0e1DjsV9wHj0sUyMrHCkExnGCBgFRnxXI+Rrdu7ThYdi95OSzlgiQEMAzEgFm2J6Z8q9XXZe3tmIuHvG9YrGUjt0DYwc6mlZsYI9bQP0rk4yNOO8bcKEGpx05Ac/Pb3VVxp7fA1hCOWNvb18jpJLw0Ehba8mxnOp405eSHPh06is7cRiWKRYrNICy6WPeNK5TIbSSQAuSFzzrS4jw+SMqWjk06lYt3M66TnSQQ8a5OD0O/jX3iUuVVCwwqYGAqkAuz+sPxZznOTjG+1Rp7/MvHHjjdO35ffcmfot7IySRNxFSO/SX/AMOrf2baNnD+GrJUMPZIzvjFWHc8TSWbh90gIzNNbOrbPGZIzqSQdGWSJFPmfOqy9HPaG4jxb28zZ1sEjYRvCT7RGGKNqJJ5OvPkaxdueMzG6L6Rbyro16C27qVIfDAYbAi5Z9gbtgVpdIyWJznX3RanDOJxxLeXkrHTJdsiADLMIQLdEjXmzM6SYA56qr/tFwWaxlS9KLFHczHXAnKBm3UE8iSASSMANkDYis/o14s8hAMEt09uMQKpjWKJXJ1OzOwzIxJGrBOOXM5lPbu3vbiwuBJFbxRrGZMa3mlPdHvNiFVVb1f8VOUUlHRPS/teR2ex3EtalPLUvu6j54+ZqS1Vvo5vSTAT94YPxX+dWlVovY5ZKmKUpViBSlKAUpSgFKUoAapX0h9nyk7FRybvE6ZUnVt+62R9d6uquD2r4M1xFhAveLkoxJUg+/Byp6j3eFRJWXxzcJakVs3a+J3e4kIST7bZyBCDr7qERI2nHPaS6OB4bZ68zj98MSMqsqvI7JGdyisxYKB0JZmbHQyEdK3r/hF7D6z8NJYb95EElGfEaTqz5kCup2L7Na5VursjUp1R25DAqw5NLqA3HMKMjO+elUSfma5MkWqiiediuFG1soYmGHCan/fcl2HwLEfCu3qrnPfVja9rQ5zqF68NKK48l4a13ujQHae7AqL9ruEx3iqdXdyp7EoUEgdQRtlT4Z91Z3mJrEzUBXV/2GvmYL9ogaMndgGV/f3Z2Pu11YnYjs9a2CHuwzSuBrlfGs+Qxsq+Q+Oa85rNG+KUCST3I0MQd9LflX57lt2l4hDGrBWMkIViMgHWGBI6jbl1q5xNkY8RiqY4xOba+jmxnu2R8cs924yM9Ns1SZ09L7zrsy1OOX0hheHidsyxkbXltqkiRhushXHeQspAOcMPOqmn4n3ZnSLQBKAszIdUUxSVn7xQRlA2VOkefjVxWnE7529eKGKPfI71pZTscYwoQb46mqb7Wd2837KNYlUMpK4KuysQWUjY75Gcnl5VST3o36am6a/Yk3Z6xuuKoZzerFJaepGNLDBZdWTLrDBW3Unc4WuXaXY+0EZfWUHehgm06FgwRkAV1wMhuZ2ySd64vD7CQxl+7HdOQnfSrmJSD0cghTuBk8vy7M3Zma0khdijxuyASxsGjLMH9UdcgAnOMbilmk8UUnv5bL9P7JxwOz4czm5vBCHCKoaZlCEbn2GOlmHic4rsTekLhNuNKTIf8MMbMPmq6frUc7PcCt7091cqWRQXADFfWGF5jfGGNTWx7GcOixotIc+LLrPzbNXV+RxJ469uyGca9KMFzE8NtaXUrHSRhV5q4YHAYtzHhUV7f8Qubt1lnsJbUaBGveavWClpBvpG+7bVfUEKIMIqqPBQFHyFcntjwT7ZavEMB9njJ6SLuM+R3U+TGpadELJCMk4x/d39CjOAdm3uk7wSosURZZJGIUQKimTU4yDpJ1AEZ3znAFbb9gJpFtgJNIuZ2ji1qVYRqjSiVo+ahgjHSTkArnckDk2d0bO5DSxu0IlUT2+cBjG2QrryJVhkA7HSPOrhsuPQXl6k8L95DbWTuccxJcOFwVPJgkL7H8dUSR1TzzauPHoiMdgOzkcEcTSl0Nx7FxG7RvFMpZGgfB0sMqdOoEEggjOMyPttc3drY3GuSOeJomj7xh3U6mQd2CQoKSbt0Ce41u8OhiC8QtrjSIkuWkyx0gRzqs4bV90iQyYPQrVccf7RSXxS3195bW8hLT7jvyuQhYe757nwqeEZ25S1PhfLyOx6O4CJLdPDBPlpTJ/KreqAejThpOu5YbYKR+e/rH6Af5qn9Witjlk7dilKVYqKUpQClKUApSlAKUpQCvDRA8xXulAaklgprVk4Yehrq0oDgSWTDpWs8JHSpRivDRA9KAijJXgrUmewU9K1ZeFDpQHBxQV1JOGsK1mtCOlAawaq79InDMnWByOr3q2zD51ZJhrmcc4Z3sZAGWGcDx8V+P5gVWStF8c3CSkiMcK43Jewx20ZZWCAXE3VYx6o0H/mSAYz09Y144/wtJZJ4kQBbfhoWNRyV2dpFx54jH+Y+NRqCaWxn72IZU5BU59YZ3VuoIPxB333FSzshxeKeS5kLBWmmTEbEau7WNVHkd9XLx86rfc65Rr24cfyb/CbtYSjKB9mulVsY9WOV1yRjkFff458hXL7U2cUc9ukIKBmeV4wT3YKjAZU5KTlhtWS0v7eGxaK5cARvLDoB/aNoc6e7HPONOD0xUdsbqSTNxMfWZAiD/AvX4/zPWjexDTjcv8An69ib9iTh3PguPmR/I1MVuD41Hex9gVgDkbyHV/D0/U/GpEkFXjwcbMyXJrOt0awpBWwkNSQQ/tt2US6zLGumfGG2zHKANhIOYPQMMnyO2KoueEmBiWFzaNyJKyBD7n2yPia/Rix1k0VVxTLwyShwz83aUnfMl1NcuceqCzFtPIH1mJxk/M1OuzHYeaYqZozb245JykYeS81z1Lb/nVnScLhZgxhjLDk2hdQ9zYzWykYHL86KKJnllLli2t1jVURQqqAAo5ADwrLXwCvtWMxSlKAUpSgFKUoBSlKAUpSgFKUoBSlKAUpSgFKUoBXkoD0r1SgNd7RT0rWl4aOldGlAVx2w7JzOTJBErkj101Aa/gdtXnkVWPFOFpG37eOS3PUSKQP4WyA3zNfpWscsKsMMoIPQjI+VVcUzSGWUPdZ+aLe2tlIwTK3RQNj/Dkk+7NWD2W7ITTsJbpDHEMERts7+GpfuL79z4danjdjrHX3i20aSfjjXu2+aYrqxW2kYBJ95yfnRRQnklP3mYEtwKzLFWYJXrTVjMxhK9Ba94r7QHnFfcV9pQHyvtKUApSlAKUpQClKUApSlAKUpQClKUApSlAKUpQClKUApSlAKUpQClKUApSlAKUpQClKUApSlAKUpQClKUApSlAKUpQClKUB/9k=">
            <a:hlinkClick r:id="rId5"/>
            <a:extLst>
              <a:ext uri="{FF2B5EF4-FFF2-40B4-BE49-F238E27FC236}">
                <a16:creationId xmlns:a16="http://schemas.microsoft.com/office/drawing/2014/main" id="{B42C1526-3F77-44B5-9C32-4A98DF76A9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0650" y="-1919288"/>
            <a:ext cx="6000750" cy="401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0249" name="Picture 8" descr="https://encrypted-tbn2.gstatic.com/images?q=tbn:ANd9GcRDyePYuaANTwagwer8FSjkZYhj3oB3Em9NJvR05ha-Ni8ejrGy">
            <a:hlinkClick r:id="rId6"/>
            <a:extLst>
              <a:ext uri="{FF2B5EF4-FFF2-40B4-BE49-F238E27FC236}">
                <a16:creationId xmlns:a16="http://schemas.microsoft.com/office/drawing/2014/main" id="{9878EBF4-AEC8-4586-8862-58E3E4FEA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27527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2C9FBAC-8D68-4BBD-B924-59BCA127C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Why should I take this test seriously?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2BBAB1B-0D68-4B0E-87B8-B30878FBE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$$$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College Credit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No…it does not affect your grade in this 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/>
              <a:t>In theory</a:t>
            </a:r>
            <a:r>
              <a:rPr lang="en-US" altLang="en-US"/>
              <a:t> your grade in this class should reflect your grade on the test…A=5, B=4, C=3, D=2, F=1…</a:t>
            </a:r>
            <a:r>
              <a:rPr lang="en-US" altLang="en-US" i="1"/>
              <a:t>In theory.</a:t>
            </a:r>
          </a:p>
        </p:txBody>
      </p:sp>
      <p:pic>
        <p:nvPicPr>
          <p:cNvPr id="11268" name="Picture 4" descr="MC900230784[1]">
            <a:extLst>
              <a:ext uri="{FF2B5EF4-FFF2-40B4-BE49-F238E27FC236}">
                <a16:creationId xmlns:a16="http://schemas.microsoft.com/office/drawing/2014/main" id="{60BCED66-DEAD-465A-8BBB-748666DBD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62200"/>
            <a:ext cx="2652713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706</Words>
  <Application>Microsoft Office PowerPoint</Application>
  <PresentationFormat>On-screen Show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Algerian</vt:lpstr>
      <vt:lpstr>Arial</vt:lpstr>
      <vt:lpstr>Impact</vt:lpstr>
      <vt:lpstr>Default Design</vt:lpstr>
      <vt:lpstr>PowerPoint Presentation</vt:lpstr>
      <vt:lpstr>Mr. Kobliska’s goal:</vt:lpstr>
      <vt:lpstr>PowerPoint Presentation</vt:lpstr>
      <vt:lpstr>Grading Policy for Fall 2021</vt:lpstr>
      <vt:lpstr>How the test is usually set up:</vt:lpstr>
      <vt:lpstr>Historical Thinking Skills</vt:lpstr>
      <vt:lpstr>Thematic Learning Objectives</vt:lpstr>
      <vt:lpstr>The Concept Outline (Historical Periods)</vt:lpstr>
      <vt:lpstr>Why should I take this test seriously?</vt:lpstr>
      <vt:lpstr>About this test…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2019</vt:lpstr>
      <vt:lpstr>2019</vt:lpstr>
      <vt:lpstr>2019</vt:lpstr>
      <vt:lpstr>Helpful Sites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Darren</dc:creator>
  <cp:lastModifiedBy>Darren Kobliska</cp:lastModifiedBy>
  <cp:revision>29</cp:revision>
  <dcterms:created xsi:type="dcterms:W3CDTF">2010-08-23T02:43:26Z</dcterms:created>
  <dcterms:modified xsi:type="dcterms:W3CDTF">2021-08-20T12:43:25Z</dcterms:modified>
</cp:coreProperties>
</file>