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72"/>
  </p:handoutMasterIdLst>
  <p:sldIdLst>
    <p:sldId id="299" r:id="rId2"/>
    <p:sldId id="310" r:id="rId3"/>
    <p:sldId id="311" r:id="rId4"/>
    <p:sldId id="312" r:id="rId5"/>
    <p:sldId id="313" r:id="rId6"/>
    <p:sldId id="314" r:id="rId7"/>
    <p:sldId id="315" r:id="rId8"/>
    <p:sldId id="316" r:id="rId9"/>
    <p:sldId id="317" r:id="rId10"/>
    <p:sldId id="318" r:id="rId11"/>
    <p:sldId id="300" r:id="rId12"/>
    <p:sldId id="301" r:id="rId13"/>
    <p:sldId id="302" r:id="rId14"/>
    <p:sldId id="303" r:id="rId15"/>
    <p:sldId id="320" r:id="rId16"/>
    <p:sldId id="319" r:id="rId17"/>
    <p:sldId id="304" r:id="rId18"/>
    <p:sldId id="305" r:id="rId19"/>
    <p:sldId id="306" r:id="rId20"/>
    <p:sldId id="307" r:id="rId21"/>
    <p:sldId id="308" r:id="rId22"/>
    <p:sldId id="309" r:id="rId23"/>
    <p:sldId id="290" r:id="rId24"/>
    <p:sldId id="291" r:id="rId25"/>
    <p:sldId id="292" r:id="rId26"/>
    <p:sldId id="293" r:id="rId27"/>
    <p:sldId id="294" r:id="rId28"/>
    <p:sldId id="295" r:id="rId29"/>
    <p:sldId id="296" r:id="rId30"/>
    <p:sldId id="297" r:id="rId31"/>
    <p:sldId id="298" r:id="rId32"/>
    <p:sldId id="258" r:id="rId33"/>
    <p:sldId id="259" r:id="rId34"/>
    <p:sldId id="260" r:id="rId35"/>
    <p:sldId id="261" r:id="rId36"/>
    <p:sldId id="263" r:id="rId37"/>
    <p:sldId id="264" r:id="rId38"/>
    <p:sldId id="265" r:id="rId39"/>
    <p:sldId id="266" r:id="rId40"/>
    <p:sldId id="267" r:id="rId41"/>
    <p:sldId id="268" r:id="rId42"/>
    <p:sldId id="269" r:id="rId43"/>
    <p:sldId id="270" r:id="rId44"/>
    <p:sldId id="321" r:id="rId45"/>
    <p:sldId id="322" r:id="rId46"/>
    <p:sldId id="323" r:id="rId47"/>
    <p:sldId id="324" r:id="rId48"/>
    <p:sldId id="271" r:id="rId49"/>
    <p:sldId id="272" r:id="rId50"/>
    <p:sldId id="273" r:id="rId51"/>
    <p:sldId id="274" r:id="rId52"/>
    <p:sldId id="275" r:id="rId53"/>
    <p:sldId id="276" r:id="rId54"/>
    <p:sldId id="277" r:id="rId55"/>
    <p:sldId id="278" r:id="rId56"/>
    <p:sldId id="279" r:id="rId57"/>
    <p:sldId id="280" r:id="rId58"/>
    <p:sldId id="281" r:id="rId59"/>
    <p:sldId id="282" r:id="rId60"/>
    <p:sldId id="283" r:id="rId61"/>
    <p:sldId id="284" r:id="rId62"/>
    <p:sldId id="285" r:id="rId63"/>
    <p:sldId id="286" r:id="rId64"/>
    <p:sldId id="287" r:id="rId65"/>
    <p:sldId id="288" r:id="rId66"/>
    <p:sldId id="325" r:id="rId67"/>
    <p:sldId id="326" r:id="rId68"/>
    <p:sldId id="327" r:id="rId69"/>
    <p:sldId id="328" r:id="rId70"/>
    <p:sldId id="289" r:id="rId71"/>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49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722FBBC4-DC69-4D09-8CCF-3C7F806D5769}" type="datetimeFigureOut">
              <a:rPr lang="en-US" smtClean="0"/>
              <a:t>2/18/2015</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0B6259F2-08FA-49B8-B9C5-D2C648C52778}" type="slidenum">
              <a:rPr lang="en-US" smtClean="0"/>
              <a:t>‹#›</a:t>
            </a:fld>
            <a:endParaRPr lang="en-US"/>
          </a:p>
        </p:txBody>
      </p:sp>
    </p:spTree>
    <p:extLst>
      <p:ext uri="{BB962C8B-B14F-4D97-AF65-F5344CB8AC3E}">
        <p14:creationId xmlns:p14="http://schemas.microsoft.com/office/powerpoint/2010/main" val="28649207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B841B78-9A7D-4973-B615-713B35136459}" type="datetimeFigureOut">
              <a:rPr lang="en-US" smtClean="0"/>
              <a:pPr/>
              <a:t>2/18/2015</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046EB06-14DF-4BD4-A13D-30FEF07A1543}"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1222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41B78-9A7D-4973-B615-713B35136459}" type="datetimeFigureOut">
              <a:rPr lang="en-US" smtClean="0"/>
              <a:pPr/>
              <a:t>2/18/2015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2678520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41B78-9A7D-4973-B615-713B35136459}" type="datetimeFigureOut">
              <a:rPr lang="en-US" smtClean="0"/>
              <a:pPr/>
              <a:t>2/18/2015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73009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41B78-9A7D-4973-B615-713B35136459}" type="datetimeFigureOut">
              <a:rPr lang="en-US" smtClean="0"/>
              <a:pPr/>
              <a:t>2/18/2015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3689249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841B78-9A7D-4973-B615-713B35136459}" type="datetimeFigureOut">
              <a:rPr lang="en-US" smtClean="0"/>
              <a:pPr/>
              <a:t>2/18/2015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0591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841B78-9A7D-4973-B615-713B35136459}" type="datetimeFigureOut">
              <a:rPr lang="en-US" smtClean="0"/>
              <a:pPr/>
              <a:t>2/18/2015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3894135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841B78-9A7D-4973-B615-713B35136459}" type="datetimeFigureOut">
              <a:rPr lang="en-US" smtClean="0"/>
              <a:pPr/>
              <a:t>2/18/2015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2509815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841B78-9A7D-4973-B615-713B35136459}" type="datetimeFigureOut">
              <a:rPr lang="en-US" smtClean="0"/>
              <a:pPr/>
              <a:t>2/18/2015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2686178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841B78-9A7D-4973-B615-713B35136459}" type="datetimeFigureOut">
              <a:rPr lang="en-US" smtClean="0"/>
              <a:pPr/>
              <a:t>2/18/2015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92947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841B78-9A7D-4973-B615-713B35136459}" type="datetimeFigureOut">
              <a:rPr lang="en-US" smtClean="0"/>
              <a:pPr/>
              <a:t>2/18/2015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3065798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841B78-9A7D-4973-B615-713B35136459}" type="datetimeFigureOut">
              <a:rPr lang="en-US" smtClean="0"/>
              <a:pPr/>
              <a:t>2/18/2015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79227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B841B78-9A7D-4973-B615-713B35136459}" type="datetimeFigureOut">
              <a:rPr lang="en-US" smtClean="0"/>
              <a:pPr/>
              <a:t>2/18/2015</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195594742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Battle of Concord</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Occurred on April 19, 1775, between British regulars and Massachusetts militiamen.</a:t>
            </a:r>
          </a:p>
          <a:p>
            <a:r>
              <a:rPr lang="en-US" sz="3200" dirty="0" smtClean="0">
                <a:solidFill>
                  <a:schemeClr val="tx1"/>
                </a:solidFill>
              </a:rPr>
              <a:t>More than 70 British soldiers died and another 174 were wounded.</a:t>
            </a:r>
          </a:p>
          <a:p>
            <a:r>
              <a:rPr lang="en-US" sz="3200" dirty="0" smtClean="0">
                <a:solidFill>
                  <a:schemeClr val="tx1"/>
                </a:solidFill>
              </a:rPr>
              <a:t>Because of this battle, a wider conflict between the colonies and the British became much more probable.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63 </a:t>
            </a:r>
            <a:endParaRPr lang="en-US" dirty="0"/>
          </a:p>
        </p:txBody>
      </p:sp>
    </p:spTree>
    <p:extLst>
      <p:ext uri="{BB962C8B-B14F-4D97-AF65-F5344CB8AC3E}">
        <p14:creationId xmlns:p14="http://schemas.microsoft.com/office/powerpoint/2010/main" val="4672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Declaration of Independence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On June 7, 17776, Richard Henry Lee of Virginia moved that the Second Continental Congress declare American independence.</a:t>
            </a:r>
          </a:p>
          <a:p>
            <a:r>
              <a:rPr lang="en-US" sz="3200" dirty="0" smtClean="0">
                <a:solidFill>
                  <a:schemeClr val="tx1"/>
                </a:solidFill>
              </a:rPr>
              <a:t>Thomas Jefferson wrote the first draft of the Declaration.</a:t>
            </a:r>
          </a:p>
          <a:p>
            <a:r>
              <a:rPr lang="en-US" sz="3200" dirty="0" smtClean="0">
                <a:solidFill>
                  <a:schemeClr val="tx1"/>
                </a:solidFill>
              </a:rPr>
              <a:t>The Declaration was formally approved on July 2</a:t>
            </a:r>
            <a:r>
              <a:rPr lang="en-US" sz="3200" baseline="30000" dirty="0" smtClean="0">
                <a:solidFill>
                  <a:schemeClr val="tx1"/>
                </a:solidFill>
              </a:rPr>
              <a:t>nd</a:t>
            </a:r>
            <a:r>
              <a:rPr lang="en-US" sz="3200" dirty="0" smtClean="0">
                <a:solidFill>
                  <a:schemeClr val="tx1"/>
                </a:solidFill>
              </a:rPr>
              <a:t> and was formally announced on July 4</a:t>
            </a:r>
            <a:r>
              <a:rPr lang="en-US" sz="3200" baseline="30000" dirty="0" smtClean="0">
                <a:solidFill>
                  <a:schemeClr val="tx1"/>
                </a:solidFill>
              </a:rPr>
              <a:t>th</a:t>
            </a:r>
            <a:r>
              <a:rPr lang="en-US" sz="3200" dirty="0" smtClean="0">
                <a:solidFill>
                  <a:schemeClr val="tx1"/>
                </a:solidFill>
              </a:rPr>
              <a:t>.</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79  </a:t>
            </a:r>
            <a:endParaRPr lang="en-US" dirty="0"/>
          </a:p>
        </p:txBody>
      </p:sp>
    </p:spTree>
    <p:extLst>
      <p:ext uri="{BB962C8B-B14F-4D97-AF65-F5344CB8AC3E}">
        <p14:creationId xmlns:p14="http://schemas.microsoft.com/office/powerpoint/2010/main" val="2155936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Battle of Saratoga</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On October 17, 1777, the British army of General John Burgoyne was forced to surrender near Saratoga, New York.</a:t>
            </a:r>
          </a:p>
          <a:p>
            <a:r>
              <a:rPr lang="en-US" sz="3200" dirty="0" smtClean="0">
                <a:solidFill>
                  <a:schemeClr val="tx1"/>
                </a:solidFill>
              </a:rPr>
              <a:t>This American victory persuaded the French government to sign a treaty of alliance with the United States and enter the war against Great Britain.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80  </a:t>
            </a:r>
            <a:endParaRPr lang="en-US" dirty="0"/>
          </a:p>
        </p:txBody>
      </p:sp>
    </p:spTree>
    <p:extLst>
      <p:ext uri="{BB962C8B-B14F-4D97-AF65-F5344CB8AC3E}">
        <p14:creationId xmlns:p14="http://schemas.microsoft.com/office/powerpoint/2010/main" val="80011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Treaty of Paris (1783)</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Singed on September 3, 1783, formally ended the Revolutionary War.</a:t>
            </a:r>
          </a:p>
          <a:p>
            <a:r>
              <a:rPr lang="en-US" sz="3200" dirty="0" smtClean="0">
                <a:solidFill>
                  <a:schemeClr val="tx1"/>
                </a:solidFill>
              </a:rPr>
              <a:t>Britain recognized American independence.</a:t>
            </a:r>
          </a:p>
          <a:p>
            <a:r>
              <a:rPr lang="en-US" sz="3200" dirty="0" smtClean="0">
                <a:solidFill>
                  <a:schemeClr val="tx1"/>
                </a:solidFill>
              </a:rPr>
              <a:t>The U.S. received a western boundary at the Mississippi River.</a:t>
            </a:r>
          </a:p>
          <a:p>
            <a:r>
              <a:rPr lang="en-US" sz="3200" dirty="0" smtClean="0">
                <a:solidFill>
                  <a:schemeClr val="tx1"/>
                </a:solidFill>
              </a:rPr>
              <a:t>Spain received Florida, and France received territory in African and the West Indies.</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81 </a:t>
            </a:r>
            <a:endParaRPr lang="en-US" dirty="0"/>
          </a:p>
        </p:txBody>
      </p:sp>
    </p:spTree>
    <p:extLst>
      <p:ext uri="{BB962C8B-B14F-4D97-AF65-F5344CB8AC3E}">
        <p14:creationId xmlns:p14="http://schemas.microsoft.com/office/powerpoint/2010/main" val="1629697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par>
                          <p:cTn id="14" fill="hold">
                            <p:stCondLst>
                              <p:cond delay="500"/>
                            </p:stCondLst>
                            <p:childTnLst>
                              <p:par>
                                <p:cTn id="15" presetID="22" presetClass="entr" presetSubtype="4" fill="hold" grpId="0" nodeType="after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down)">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Benjamin Franklin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An intellectual and scientists famous for his experiments with electricity.</a:t>
            </a:r>
          </a:p>
          <a:p>
            <a:r>
              <a:rPr lang="en-US" sz="3200" dirty="0" smtClean="0">
                <a:solidFill>
                  <a:schemeClr val="tx1"/>
                </a:solidFill>
              </a:rPr>
              <a:t>A distinguished politician and diplomat, he helped secure the French alliance in 1778 and negotiate and Treat of Paris.</a:t>
            </a:r>
          </a:p>
          <a:p>
            <a:r>
              <a:rPr lang="en-US" sz="3200" dirty="0" smtClean="0">
                <a:solidFill>
                  <a:schemeClr val="tx1"/>
                </a:solidFill>
              </a:rPr>
              <a:t>Signed the Declaration of Independence and the Constitution.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102  </a:t>
            </a:r>
            <a:endParaRPr lang="en-US" dirty="0"/>
          </a:p>
        </p:txBody>
      </p:sp>
    </p:spTree>
    <p:extLst>
      <p:ext uri="{BB962C8B-B14F-4D97-AF65-F5344CB8AC3E}">
        <p14:creationId xmlns:p14="http://schemas.microsoft.com/office/powerpoint/2010/main" val="1603971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George Washington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Led troops in the French and Indian War as a young man.</a:t>
            </a:r>
          </a:p>
          <a:p>
            <a:r>
              <a:rPr lang="en-US" sz="3200" dirty="0" smtClean="0">
                <a:solidFill>
                  <a:schemeClr val="tx1"/>
                </a:solidFill>
              </a:rPr>
              <a:t>Led the Continental Army to victory in the Revolutionary War.</a:t>
            </a:r>
          </a:p>
          <a:p>
            <a:r>
              <a:rPr lang="en-US" sz="3200" dirty="0" smtClean="0">
                <a:solidFill>
                  <a:schemeClr val="tx1"/>
                </a:solidFill>
              </a:rPr>
              <a:t>Supporting strong national government, he presided over the Constitutional convention.</a:t>
            </a:r>
          </a:p>
          <a:p>
            <a:r>
              <a:rPr lang="en-US" sz="3200" dirty="0" smtClean="0">
                <a:solidFill>
                  <a:schemeClr val="tx1"/>
                </a:solidFill>
              </a:rPr>
              <a:t>Served as the first U.S. president.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103 </a:t>
            </a:r>
            <a:endParaRPr lang="en-US" dirty="0"/>
          </a:p>
        </p:txBody>
      </p:sp>
    </p:spTree>
    <p:extLst>
      <p:ext uri="{BB962C8B-B14F-4D97-AF65-F5344CB8AC3E}">
        <p14:creationId xmlns:p14="http://schemas.microsoft.com/office/powerpoint/2010/main" val="279767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“Olive Branch Petition”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On July 8, 1775, the colonies made a final offer of peace to Britain, agreeing to be loyal to the British government if it addressed their grievances (repealed the Coercive Acts, ended the taxation without representations policies).  </a:t>
            </a:r>
          </a:p>
          <a:p>
            <a:r>
              <a:rPr lang="en-US" sz="3200" dirty="0" smtClean="0">
                <a:solidFill>
                  <a:schemeClr val="tx1"/>
                </a:solidFill>
              </a:rPr>
              <a:t>It was rejected by Parliament, which in December 1775 passed the American Prohibitory Act forbidding all further trade with the colonies.</a:t>
            </a:r>
            <a:endParaRPr lang="en-US" sz="3200" dirty="0">
              <a:solidFill>
                <a:schemeClr val="tx1"/>
              </a:solidFill>
            </a:endParaRPr>
          </a:p>
        </p:txBody>
      </p:sp>
      <p:sp>
        <p:nvSpPr>
          <p:cNvPr id="7" name="TextBox 6"/>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5</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Shays’ Rebellion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lnSpcReduction="10000"/>
          </a:bodyPr>
          <a:lstStyle/>
          <a:p>
            <a:r>
              <a:rPr lang="en-US" sz="3200" dirty="0" smtClean="0">
                <a:solidFill>
                  <a:schemeClr val="tx1"/>
                </a:solidFill>
              </a:rPr>
              <a:t>Occurred in the winter of 1786-7 under the Articles of Confederation.  </a:t>
            </a:r>
          </a:p>
          <a:p>
            <a:r>
              <a:rPr lang="en-US" sz="3200" dirty="0" smtClean="0">
                <a:solidFill>
                  <a:schemeClr val="tx1"/>
                </a:solidFill>
              </a:rPr>
              <a:t>Poor, indebted landowners in Massachusetts blocked access to courts and prevented the government from arresting or repossessing the property of those in debt.  </a:t>
            </a:r>
          </a:p>
          <a:p>
            <a:r>
              <a:rPr lang="en-US" sz="3200" dirty="0" smtClean="0">
                <a:solidFill>
                  <a:schemeClr val="tx1"/>
                </a:solidFill>
              </a:rPr>
              <a:t>The federal government was too weak to help Boston remove the rebels, a sign that the Articles of Confederation weren’t working effectively.</a:t>
            </a:r>
            <a:endParaRPr lang="en-US" sz="3200" dirty="0">
              <a:solidFill>
                <a:schemeClr val="tx1"/>
              </a:solidFill>
            </a:endParaRPr>
          </a:p>
        </p:txBody>
      </p:sp>
      <p:sp>
        <p:nvSpPr>
          <p:cNvPr id="7" name="TextBox 6"/>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5</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Bicameral Legislature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legislative structure consisting of two houses.</a:t>
            </a:r>
          </a:p>
          <a:p>
            <a:r>
              <a:rPr lang="en-US" sz="3200" dirty="0" smtClean="0">
                <a:solidFill>
                  <a:schemeClr val="tx1"/>
                </a:solidFill>
              </a:rPr>
              <a:t>Adopted by the U.S. Constitution.</a:t>
            </a:r>
          </a:p>
          <a:p>
            <a:r>
              <a:rPr lang="en-US" sz="3200" dirty="0" smtClean="0">
                <a:solidFill>
                  <a:schemeClr val="tx1"/>
                </a:solidFill>
              </a:rPr>
              <a:t>In the House of Representatives, membership is determined by population.</a:t>
            </a:r>
          </a:p>
          <a:p>
            <a:r>
              <a:rPr lang="en-US" sz="3200" dirty="0" smtClean="0">
                <a:solidFill>
                  <a:schemeClr val="tx1"/>
                </a:solidFill>
              </a:rPr>
              <a:t>In the Senate, all states have equal representation.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73  </a:t>
            </a:r>
            <a:endParaRPr lang="en-US" dirty="0"/>
          </a:p>
        </p:txBody>
      </p:sp>
    </p:spTree>
    <p:extLst>
      <p:ext uri="{BB962C8B-B14F-4D97-AF65-F5344CB8AC3E}">
        <p14:creationId xmlns:p14="http://schemas.microsoft.com/office/powerpoint/2010/main" val="1005805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Articles of Confederation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Ratified in 1781, establishing the first official government of the United States.</a:t>
            </a:r>
          </a:p>
          <a:p>
            <a:r>
              <a:rPr lang="en-US" sz="3200" dirty="0" smtClean="0">
                <a:solidFill>
                  <a:schemeClr val="tx1"/>
                </a:solidFill>
              </a:rPr>
              <a:t>Allowed much power to remain with the states, with the federal government possessing only limited powers.</a:t>
            </a:r>
          </a:p>
          <a:p>
            <a:r>
              <a:rPr lang="en-US" sz="3200" dirty="0" smtClean="0">
                <a:solidFill>
                  <a:schemeClr val="tx1"/>
                </a:solidFill>
              </a:rPr>
              <a:t>Replaced by the Constitution in 1788.</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a:t>6</a:t>
            </a:r>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74  </a:t>
            </a:r>
            <a:endParaRPr lang="en-US" dirty="0"/>
          </a:p>
        </p:txBody>
      </p:sp>
    </p:spTree>
    <p:extLst>
      <p:ext uri="{BB962C8B-B14F-4D97-AF65-F5344CB8AC3E}">
        <p14:creationId xmlns:p14="http://schemas.microsoft.com/office/powerpoint/2010/main" val="130735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Unicameral Legislature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government structure with a one-house legislature.</a:t>
            </a:r>
          </a:p>
          <a:p>
            <a:r>
              <a:rPr lang="en-US" sz="3200" dirty="0" smtClean="0">
                <a:solidFill>
                  <a:schemeClr val="tx1"/>
                </a:solidFill>
              </a:rPr>
              <a:t>Under the Articles of Confederation, the U.S. had a unicameral legislature, with all the states having equal representation.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75  </a:t>
            </a:r>
            <a:endParaRPr lang="en-US" dirty="0"/>
          </a:p>
        </p:txBody>
      </p:sp>
    </p:spTree>
    <p:extLst>
      <p:ext uri="{BB962C8B-B14F-4D97-AF65-F5344CB8AC3E}">
        <p14:creationId xmlns:p14="http://schemas.microsoft.com/office/powerpoint/2010/main" val="170836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Second  Continental Congress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Meeting of delegates from the American colonies that began in May 1775.</a:t>
            </a:r>
          </a:p>
          <a:p>
            <a:r>
              <a:rPr lang="en-US" sz="3200" dirty="0" smtClean="0">
                <a:solidFill>
                  <a:schemeClr val="tx1"/>
                </a:solidFill>
              </a:rPr>
              <a:t>Some delegates expressed the hopes that the differences between the colonies and Britain could be reconciled.</a:t>
            </a:r>
          </a:p>
          <a:p>
            <a:r>
              <a:rPr lang="en-US" sz="3200" dirty="0" smtClean="0">
                <a:solidFill>
                  <a:schemeClr val="tx1"/>
                </a:solidFill>
              </a:rPr>
              <a:t>Congress authorized the creation of a Continental Army led by George Washington.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64  </a:t>
            </a:r>
            <a:endParaRPr lang="en-US" dirty="0"/>
          </a:p>
        </p:txBody>
      </p:sp>
    </p:spTree>
    <p:extLst>
      <p:ext uri="{BB962C8B-B14F-4D97-AF65-F5344CB8AC3E}">
        <p14:creationId xmlns:p14="http://schemas.microsoft.com/office/powerpoint/2010/main" val="202505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Northwest Ordinances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Bills passed in 1784, 17785, and 1787 that authorized the sale of lands in the Northwest Territory to raise money for the national government.</a:t>
            </a:r>
          </a:p>
          <a:p>
            <a:r>
              <a:rPr lang="en-US" sz="3200" dirty="0" smtClean="0">
                <a:solidFill>
                  <a:schemeClr val="tx1"/>
                </a:solidFill>
              </a:rPr>
              <a:t>Carefully laid out the procedures for eventual statehood for parts of these territories.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78 </a:t>
            </a:r>
            <a:endParaRPr lang="en-US" dirty="0"/>
          </a:p>
        </p:txBody>
      </p:sp>
    </p:spTree>
    <p:extLst>
      <p:ext uri="{BB962C8B-B14F-4D97-AF65-F5344CB8AC3E}">
        <p14:creationId xmlns:p14="http://schemas.microsoft.com/office/powerpoint/2010/main" val="102404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Virginia Plan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plan for a stronger central government, drafted by James Madison and adopted by the Constitutional Convention.</a:t>
            </a:r>
          </a:p>
          <a:p>
            <a:r>
              <a:rPr lang="en-US" sz="3200" dirty="0" smtClean="0">
                <a:solidFill>
                  <a:schemeClr val="tx1"/>
                </a:solidFill>
              </a:rPr>
              <a:t>Proposed that the powers of the government be divided between the executive, judicial, and legislative branches of the government.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a:t>6</a:t>
            </a:r>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82  </a:t>
            </a:r>
            <a:endParaRPr lang="en-US" dirty="0"/>
          </a:p>
        </p:txBody>
      </p:sp>
    </p:spTree>
    <p:extLst>
      <p:ext uri="{BB962C8B-B14F-4D97-AF65-F5344CB8AC3E}">
        <p14:creationId xmlns:p14="http://schemas.microsoft.com/office/powerpoint/2010/main" val="145838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Proportional Representation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belief that representation in the legislature should be based on population, with more populous states having more representatives.</a:t>
            </a:r>
          </a:p>
          <a:p>
            <a:r>
              <a:rPr lang="en-US" sz="3200" dirty="0" smtClean="0">
                <a:solidFill>
                  <a:schemeClr val="tx1"/>
                </a:solidFill>
              </a:rPr>
              <a:t>At the constitutional Convention, this was an issue between large and small states, until a compromise created a two-house legislature.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83  </a:t>
            </a:r>
            <a:endParaRPr lang="en-US" dirty="0"/>
          </a:p>
        </p:txBody>
      </p:sp>
    </p:spTree>
    <p:extLst>
      <p:ext uri="{BB962C8B-B14F-4D97-AF65-F5344CB8AC3E}">
        <p14:creationId xmlns:p14="http://schemas.microsoft.com/office/powerpoint/2010/main" val="3503529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New Jersey Plan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At the Constitutional Convention, New Jersey proposed this plan under which Congress would consist of one house with one representative from each state.</a:t>
            </a:r>
          </a:p>
          <a:p>
            <a:r>
              <a:rPr lang="en-US" sz="3200" dirty="0" smtClean="0">
                <a:solidFill>
                  <a:schemeClr val="tx1"/>
                </a:solidFill>
              </a:rPr>
              <a:t>Congress would also have considerable power to regulate trade.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84  </a:t>
            </a:r>
            <a:endParaRPr lang="en-US" dirty="0"/>
          </a:p>
        </p:txBody>
      </p:sp>
    </p:spTree>
    <p:extLst>
      <p:ext uri="{BB962C8B-B14F-4D97-AF65-F5344CB8AC3E}">
        <p14:creationId xmlns:p14="http://schemas.microsoft.com/office/powerpoint/2010/main" val="212747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Great Compromise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Plan drafted by Roger Sherman of Connecticut in which one house of Congress would be based on population (house of Representatives) while in the other all states would be represented equally (Senate).</a:t>
            </a:r>
          </a:p>
          <a:p>
            <a:r>
              <a:rPr lang="en-US" sz="3200" dirty="0" smtClean="0">
                <a:solidFill>
                  <a:schemeClr val="tx1"/>
                </a:solidFill>
              </a:rPr>
              <a:t>This plan speeded ratification of the Constitution.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85  </a:t>
            </a:r>
            <a:endParaRPr lang="en-US" dirty="0"/>
          </a:p>
        </p:txBody>
      </p:sp>
    </p:spTree>
    <p:extLst>
      <p:ext uri="{BB962C8B-B14F-4D97-AF65-F5344CB8AC3E}">
        <p14:creationId xmlns:p14="http://schemas.microsoft.com/office/powerpoint/2010/main" val="141066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Electoral College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Procedure outlined in the Constitution for the election of the president.</a:t>
            </a:r>
          </a:p>
          <a:p>
            <a:r>
              <a:rPr lang="en-US" sz="3200" dirty="0" smtClean="0">
                <a:solidFill>
                  <a:schemeClr val="tx1"/>
                </a:solidFill>
              </a:rPr>
              <a:t>Votes of electors from each state, and not the popular vote, determine who is elected president.</a:t>
            </a:r>
          </a:p>
          <a:p>
            <a:r>
              <a:rPr lang="en-US" sz="3200" dirty="0" smtClean="0">
                <a:solidFill>
                  <a:schemeClr val="tx1"/>
                </a:solidFill>
              </a:rPr>
              <a:t>Under this system, a person who does not win the popular vote can still be elected president.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86  </a:t>
            </a:r>
            <a:endParaRPr lang="en-US" dirty="0"/>
          </a:p>
        </p:txBody>
      </p:sp>
    </p:spTree>
    <p:extLst>
      <p:ext uri="{BB962C8B-B14F-4D97-AF65-F5344CB8AC3E}">
        <p14:creationId xmlns:p14="http://schemas.microsoft.com/office/powerpoint/2010/main" val="66623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Three-Fifths Compromise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During the constitutional debate, a dispute arose over how slaves should be counted in determining membership in the legislature.</a:t>
            </a:r>
          </a:p>
          <a:p>
            <a:r>
              <a:rPr lang="en-US" sz="3200" dirty="0" smtClean="0">
                <a:solidFill>
                  <a:schemeClr val="tx1"/>
                </a:solidFill>
              </a:rPr>
              <a:t>The South wanted slaves to count in full and the North did not.</a:t>
            </a:r>
          </a:p>
          <a:p>
            <a:r>
              <a:rPr lang="en-US" sz="3200" dirty="0" smtClean="0">
                <a:solidFill>
                  <a:schemeClr val="tx1"/>
                </a:solidFill>
              </a:rPr>
              <a:t>The compromise decided that each states would count as three-fifths of a free person.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87  </a:t>
            </a:r>
            <a:endParaRPr lang="en-US" dirty="0"/>
          </a:p>
        </p:txBody>
      </p:sp>
    </p:spTree>
    <p:extLst>
      <p:ext uri="{BB962C8B-B14F-4D97-AF65-F5344CB8AC3E}">
        <p14:creationId xmlns:p14="http://schemas.microsoft.com/office/powerpoint/2010/main" val="404228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Ratifying Conventions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 late 1787 and in 1788 these were held in all states for the purposes of ratifying the new constitution of the U.S.</a:t>
            </a:r>
          </a:p>
          <a:p>
            <a:r>
              <a:rPr lang="en-US" sz="3200" dirty="0" smtClean="0">
                <a:solidFill>
                  <a:schemeClr val="tx1"/>
                </a:solidFill>
              </a:rPr>
              <a:t>In man states approval of the Constitution was achieved by a small margin, and in Rhode island ratification was defeated.</a:t>
            </a:r>
          </a:p>
          <a:p>
            <a:r>
              <a:rPr lang="en-US" sz="3200" dirty="0" smtClean="0">
                <a:solidFill>
                  <a:schemeClr val="tx1"/>
                </a:solidFill>
              </a:rPr>
              <a:t>The Constitution was passed in July 1788.</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88  </a:t>
            </a:r>
            <a:endParaRPr lang="en-US" dirty="0"/>
          </a:p>
        </p:txBody>
      </p:sp>
    </p:spTree>
    <p:extLst>
      <p:ext uri="{BB962C8B-B14F-4D97-AF65-F5344CB8AC3E}">
        <p14:creationId xmlns:p14="http://schemas.microsoft.com/office/powerpoint/2010/main" val="1751813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Federalists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Term for supporters of the Constitution during the ratification process.</a:t>
            </a:r>
          </a:p>
          <a:p>
            <a:r>
              <a:rPr lang="en-US" sz="3200" dirty="0" smtClean="0">
                <a:solidFill>
                  <a:schemeClr val="tx1"/>
                </a:solidFill>
              </a:rPr>
              <a:t>Later the name for the party of George Washington, Alexander Hamilton, and John Adams.</a:t>
            </a:r>
          </a:p>
          <a:p>
            <a:r>
              <a:rPr lang="en-US" sz="3200" dirty="0" smtClean="0">
                <a:solidFill>
                  <a:schemeClr val="tx1"/>
                </a:solidFill>
              </a:rPr>
              <a:t>Commercial interests favored the Federalists.</a:t>
            </a:r>
          </a:p>
          <a:p>
            <a:r>
              <a:rPr lang="en-US" sz="3200" dirty="0" smtClean="0">
                <a:solidFill>
                  <a:schemeClr val="tx1"/>
                </a:solidFill>
              </a:rPr>
              <a:t>Federalist influence ended after 1816.</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89  </a:t>
            </a:r>
            <a:endParaRPr lang="en-US" dirty="0"/>
          </a:p>
        </p:txBody>
      </p:sp>
    </p:spTree>
    <p:extLst>
      <p:ext uri="{BB962C8B-B14F-4D97-AF65-F5344CB8AC3E}">
        <p14:creationId xmlns:p14="http://schemas.microsoft.com/office/powerpoint/2010/main" val="3981581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Anti-Federalists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This group opposed ratification of the Constitution in 1787 and 1788.</a:t>
            </a:r>
          </a:p>
          <a:p>
            <a:r>
              <a:rPr lang="en-US" sz="3200" dirty="0" smtClean="0">
                <a:solidFill>
                  <a:schemeClr val="tx1"/>
                </a:solidFill>
              </a:rPr>
              <a:t>Many feared that a strong central government would take political power “from the people” and behave as the British government had before the Revolution.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90 </a:t>
            </a:r>
            <a:endParaRPr lang="en-US" dirty="0"/>
          </a:p>
        </p:txBody>
      </p:sp>
    </p:spTree>
    <p:extLst>
      <p:ext uri="{BB962C8B-B14F-4D97-AF65-F5344CB8AC3E}">
        <p14:creationId xmlns:p14="http://schemas.microsoft.com/office/powerpoint/2010/main" val="3145705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i="1" dirty="0" smtClean="0">
                <a:solidFill>
                  <a:schemeClr val="tx1"/>
                </a:solidFill>
                <a:latin typeface="Aharoni" panose="02010803020104030203" pitchFamily="2" charset="-79"/>
                <a:cs typeface="Aharoni" panose="02010803020104030203" pitchFamily="2" charset="-79"/>
              </a:rPr>
              <a:t>Common Sense</a:t>
            </a:r>
            <a:endParaRPr lang="en-US" b="1" i="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popular 1776 publication written by Thomas Paine, who had come to America in 1774.</a:t>
            </a:r>
          </a:p>
          <a:p>
            <a:r>
              <a:rPr lang="en-US" sz="3200" dirty="0" smtClean="0">
                <a:solidFill>
                  <a:schemeClr val="tx1"/>
                </a:solidFill>
              </a:rPr>
              <a:t>Paine repudiated the concept of government by monarchy.</a:t>
            </a:r>
          </a:p>
          <a:p>
            <a:r>
              <a:rPr lang="en-US" sz="3200" dirty="0" smtClean="0">
                <a:solidFill>
                  <a:schemeClr val="tx1"/>
                </a:solidFill>
              </a:rPr>
              <a:t>This publication encouraged the sentiment for independence in the colonies.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65  </a:t>
            </a:r>
            <a:endParaRPr lang="en-US" dirty="0"/>
          </a:p>
        </p:txBody>
      </p:sp>
    </p:spTree>
    <p:extLst>
      <p:ext uri="{BB962C8B-B14F-4D97-AF65-F5344CB8AC3E}">
        <p14:creationId xmlns:p14="http://schemas.microsoft.com/office/powerpoint/2010/main" val="144854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Bill of Rights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During the ratification process, many wanted a bill of rights added to the Constitution.</a:t>
            </a:r>
          </a:p>
          <a:p>
            <a:r>
              <a:rPr lang="en-US" sz="3200" dirty="0" smtClean="0">
                <a:solidFill>
                  <a:schemeClr val="tx1"/>
                </a:solidFill>
              </a:rPr>
              <a:t>James Madison proposed the first amendments and in 1791 ten were added that protected freedom of speech, freedom of the press, and other basic rights.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91 </a:t>
            </a:r>
            <a:endParaRPr lang="en-US" dirty="0"/>
          </a:p>
        </p:txBody>
      </p:sp>
    </p:spTree>
    <p:extLst>
      <p:ext uri="{BB962C8B-B14F-4D97-AF65-F5344CB8AC3E}">
        <p14:creationId xmlns:p14="http://schemas.microsoft.com/office/powerpoint/2010/main" val="143380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Laissez-faire</a:t>
            </a:r>
            <a:br>
              <a:rPr lang="en-US" b="1" dirty="0" smtClean="0">
                <a:solidFill>
                  <a:schemeClr val="tx1"/>
                </a:solidFill>
                <a:latin typeface="Aharoni" panose="02010803020104030203" pitchFamily="2" charset="-79"/>
                <a:cs typeface="Aharoni" panose="02010803020104030203" pitchFamily="2" charset="-79"/>
              </a:rPr>
            </a:br>
            <a:r>
              <a:rPr lang="en-US" b="1" dirty="0" smtClean="0">
                <a:solidFill>
                  <a:schemeClr val="tx1"/>
                </a:solidFill>
                <a:latin typeface="Aharoni" panose="02010803020104030203" pitchFamily="2" charset="-79"/>
                <a:cs typeface="Aharoni" panose="02010803020104030203" pitchFamily="2" charset="-79"/>
              </a:rPr>
              <a:t>Economic Principles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Economic theory derived from 18</a:t>
            </a:r>
            <a:r>
              <a:rPr lang="en-US" sz="3200" baseline="30000" dirty="0" smtClean="0">
                <a:solidFill>
                  <a:schemeClr val="tx1"/>
                </a:solidFill>
              </a:rPr>
              <a:t>th</a:t>
            </a:r>
            <a:r>
              <a:rPr lang="en-US" sz="3200" dirty="0" smtClean="0">
                <a:solidFill>
                  <a:schemeClr val="tx1"/>
                </a:solidFill>
              </a:rPr>
              <a:t>-centural economist Adam Smith, who argued that an economy would run soundly if the government took a hands-off role in the economy.</a:t>
            </a:r>
          </a:p>
          <a:p>
            <a:r>
              <a:rPr lang="en-US" sz="3200" dirty="0" smtClean="0">
                <a:solidFill>
                  <a:schemeClr val="tx1"/>
                </a:solidFill>
              </a:rPr>
              <a:t>Supporters of laissez-faire oppose high tariffs and economic protectionism.</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94  </a:t>
            </a:r>
            <a:endParaRPr lang="en-US" dirty="0"/>
          </a:p>
        </p:txBody>
      </p:sp>
    </p:spTree>
    <p:extLst>
      <p:ext uri="{BB962C8B-B14F-4D97-AF65-F5344CB8AC3E}">
        <p14:creationId xmlns:p14="http://schemas.microsoft.com/office/powerpoint/2010/main" val="341592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Report on the Public Credit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1790 report by Secretary of the Treasury Alexander Hamilton, in which he proposed that the federal government assume the entire national debt and plan a greater role in the economy.</a:t>
            </a:r>
          </a:p>
          <a:p>
            <a:r>
              <a:rPr lang="en-US" sz="3200" dirty="0" smtClean="0">
                <a:solidFill>
                  <a:schemeClr val="tx1"/>
                </a:solidFill>
              </a:rPr>
              <a:t>Thomas Jefferson and James Madison opposed this expansion of  federal economic power.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95  </a:t>
            </a:r>
            <a:endParaRPr lang="en-US" dirty="0"/>
          </a:p>
        </p:txBody>
      </p:sp>
    </p:spTree>
    <p:extLst>
      <p:ext uri="{BB962C8B-B14F-4D97-AF65-F5344CB8AC3E}">
        <p14:creationId xmlns:p14="http://schemas.microsoft.com/office/powerpoint/2010/main" val="32956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National Bank</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Planned by Alexander Hamilton to be similar to the Bank of England, this bank was funded by government and private sources.</a:t>
            </a:r>
          </a:p>
          <a:p>
            <a:r>
              <a:rPr lang="en-US" sz="3200" dirty="0" smtClean="0">
                <a:solidFill>
                  <a:schemeClr val="tx1"/>
                </a:solidFill>
              </a:rPr>
              <a:t>Hamilton believed the bank would give economic security to the new nation.</a:t>
            </a:r>
          </a:p>
          <a:p>
            <a:r>
              <a:rPr lang="en-US" sz="3200" dirty="0" smtClean="0">
                <a:solidFill>
                  <a:schemeClr val="tx1"/>
                </a:solidFill>
              </a:rPr>
              <a:t>Thomas Jefferson and James Madison believed that the bank was unconstitutional.</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a:t>6</a:t>
            </a:r>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96  </a:t>
            </a:r>
            <a:endParaRPr lang="en-US" dirty="0"/>
          </a:p>
        </p:txBody>
      </p:sp>
    </p:spTree>
    <p:extLst>
      <p:ext uri="{BB962C8B-B14F-4D97-AF65-F5344CB8AC3E}">
        <p14:creationId xmlns:p14="http://schemas.microsoft.com/office/powerpoint/2010/main" val="395367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b="1" dirty="0" smtClean="0">
                <a:solidFill>
                  <a:schemeClr val="tx1"/>
                </a:solidFill>
                <a:latin typeface="Aharoni" panose="02010803020104030203" pitchFamily="2" charset="-79"/>
                <a:cs typeface="Aharoni" panose="02010803020104030203" pitchFamily="2" charset="-79"/>
              </a:rPr>
              <a:t>Declaration of Neutrality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This was issued by President Washington in 1793 to announce American neutrality in the war between Britain and Revolutionary France.</a:t>
            </a:r>
          </a:p>
          <a:p>
            <a:r>
              <a:rPr lang="en-US" sz="3200" dirty="0" smtClean="0">
                <a:solidFill>
                  <a:schemeClr val="tx1"/>
                </a:solidFill>
              </a:rPr>
              <a:t>Neither great power showed much respect for American neutrality as Americans tried to trade with both sides.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97  </a:t>
            </a:r>
            <a:endParaRPr lang="en-US" dirty="0"/>
          </a:p>
        </p:txBody>
      </p:sp>
    </p:spTree>
    <p:extLst>
      <p:ext uri="{BB962C8B-B14F-4D97-AF65-F5344CB8AC3E}">
        <p14:creationId xmlns:p14="http://schemas.microsoft.com/office/powerpoint/2010/main" val="392380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Whiskey Rebellion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 the early 1790s, many western settlers questioned federal authority over them.</a:t>
            </a:r>
          </a:p>
          <a:p>
            <a:r>
              <a:rPr lang="en-US" sz="3200" dirty="0" smtClean="0">
                <a:solidFill>
                  <a:schemeClr val="tx1"/>
                </a:solidFill>
              </a:rPr>
              <a:t>In 1793 settlers in the Ohio territory refused to pay federal excise taxes on whiskey.</a:t>
            </a:r>
          </a:p>
          <a:p>
            <a:r>
              <a:rPr lang="en-US" sz="3200" dirty="0" smtClean="0">
                <a:solidFill>
                  <a:schemeClr val="tx1"/>
                </a:solidFill>
              </a:rPr>
              <a:t>When “whiskey rebels” threatened Pittsburgh, President Washington led an army that put down the rebellion.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98  </a:t>
            </a:r>
            <a:endParaRPr lang="en-US" dirty="0"/>
          </a:p>
        </p:txBody>
      </p:sp>
    </p:spTree>
    <p:extLst>
      <p:ext uri="{BB962C8B-B14F-4D97-AF65-F5344CB8AC3E}">
        <p14:creationId xmlns:p14="http://schemas.microsoft.com/office/powerpoint/2010/main" val="183662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Jay’s Treaty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1794 treaty negotiated by John Jay, designed to ease tensions between the U.S. and Great Britain.</a:t>
            </a:r>
          </a:p>
          <a:p>
            <a:r>
              <a:rPr lang="en-US" sz="3200" dirty="0" smtClean="0">
                <a:solidFill>
                  <a:schemeClr val="tx1"/>
                </a:solidFill>
              </a:rPr>
              <a:t>The British agreed to abandon the forts they occupied on American territory in the west.</a:t>
            </a:r>
          </a:p>
          <a:p>
            <a:r>
              <a:rPr lang="en-US" sz="3200" dirty="0" smtClean="0">
                <a:solidFill>
                  <a:schemeClr val="tx1"/>
                </a:solidFill>
              </a:rPr>
              <a:t>The British refused to make concessions over the rights of American ships.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a:t>6</a:t>
            </a:r>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99</a:t>
            </a:r>
            <a:endParaRPr lang="en-US" dirty="0"/>
          </a:p>
        </p:txBody>
      </p:sp>
    </p:spTree>
    <p:extLst>
      <p:ext uri="{BB962C8B-B14F-4D97-AF65-F5344CB8AC3E}">
        <p14:creationId xmlns:p14="http://schemas.microsoft.com/office/powerpoint/2010/main" val="2077421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Alien and Sedition Acts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Proposed and supported by John Adams.</a:t>
            </a:r>
          </a:p>
          <a:p>
            <a:r>
              <a:rPr lang="en-US" sz="3200" dirty="0" smtClean="0">
                <a:solidFill>
                  <a:schemeClr val="tx1"/>
                </a:solidFill>
              </a:rPr>
              <a:t>Gave the president the power to expel aliens deemed “dangerous to the country’s well-being.”</a:t>
            </a:r>
          </a:p>
          <a:p>
            <a:r>
              <a:rPr lang="en-US" sz="3200" dirty="0" smtClean="0">
                <a:solidFill>
                  <a:schemeClr val="tx1"/>
                </a:solidFill>
              </a:rPr>
              <a:t>Outlawed publication and public pronouncement of “false, scandalous, and malicious” statement about the government.</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100  </a:t>
            </a:r>
            <a:endParaRPr lang="en-US" dirty="0"/>
          </a:p>
        </p:txBody>
      </p:sp>
    </p:spTree>
    <p:extLst>
      <p:ext uri="{BB962C8B-B14F-4D97-AF65-F5344CB8AC3E}">
        <p14:creationId xmlns:p14="http://schemas.microsoft.com/office/powerpoint/2010/main" val="2200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Kentucky and Virginia Resolves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Resolutions passed by these states that declared that the Alien and Sedition Acts were unconstitutional, going beyond the powers belonging to the federal government.</a:t>
            </a:r>
          </a:p>
          <a:p>
            <a:r>
              <a:rPr lang="en-US" sz="3200" dirty="0" smtClean="0">
                <a:solidFill>
                  <a:schemeClr val="tx1"/>
                </a:solidFill>
              </a:rPr>
              <a:t>Predated later southern arguments that states could “nullify” federal laws.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101 </a:t>
            </a:r>
            <a:endParaRPr lang="en-US" dirty="0"/>
          </a:p>
        </p:txBody>
      </p:sp>
    </p:spTree>
    <p:extLst>
      <p:ext uri="{BB962C8B-B14F-4D97-AF65-F5344CB8AC3E}">
        <p14:creationId xmlns:p14="http://schemas.microsoft.com/office/powerpoint/2010/main" val="2434962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Alexander Hamilton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Served with George Washington in the Revolutionary War.</a:t>
            </a:r>
          </a:p>
          <a:p>
            <a:r>
              <a:rPr lang="en-US" sz="3200" dirty="0" smtClean="0">
                <a:solidFill>
                  <a:schemeClr val="tx1"/>
                </a:solidFill>
              </a:rPr>
              <a:t>Supported the Constitution and helped write the Federalist Papers.</a:t>
            </a:r>
          </a:p>
          <a:p>
            <a:r>
              <a:rPr lang="en-US" sz="3200" dirty="0" smtClean="0">
                <a:solidFill>
                  <a:schemeClr val="tx1"/>
                </a:solidFill>
              </a:rPr>
              <a:t>As the first secretary of the treasury, he worked to strengthen the federal government.</a:t>
            </a:r>
          </a:p>
          <a:p>
            <a:r>
              <a:rPr lang="en-US" sz="3200" dirty="0" smtClean="0">
                <a:solidFill>
                  <a:schemeClr val="tx1"/>
                </a:solidFill>
              </a:rPr>
              <a:t>Was killed in a duel with Aaron Burr.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104  </a:t>
            </a:r>
            <a:endParaRPr lang="en-US" dirty="0"/>
          </a:p>
        </p:txBody>
      </p:sp>
    </p:spTree>
    <p:extLst>
      <p:ext uri="{BB962C8B-B14F-4D97-AF65-F5344CB8AC3E}">
        <p14:creationId xmlns:p14="http://schemas.microsoft.com/office/powerpoint/2010/main" val="181577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Loyalists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Colonists who remained loyal to Great Britain during the American Revolution.</a:t>
            </a:r>
          </a:p>
          <a:p>
            <a:r>
              <a:rPr lang="en-US" sz="3200" dirty="0" smtClean="0">
                <a:solidFill>
                  <a:schemeClr val="tx1"/>
                </a:solidFill>
              </a:rPr>
              <a:t>Many, though not all, Loyalists came from the upper strata of society.</a:t>
            </a:r>
          </a:p>
          <a:p>
            <a:r>
              <a:rPr lang="en-US" sz="3200" dirty="0" smtClean="0">
                <a:solidFill>
                  <a:schemeClr val="tx1"/>
                </a:solidFill>
              </a:rPr>
              <a:t>Large numbers moved to Canada, the West Indies, or Great Britain during the war.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66  </a:t>
            </a:r>
            <a:endParaRPr lang="en-US" dirty="0"/>
          </a:p>
        </p:txBody>
      </p:sp>
    </p:spTree>
    <p:extLst>
      <p:ext uri="{BB962C8B-B14F-4D97-AF65-F5344CB8AC3E}">
        <p14:creationId xmlns:p14="http://schemas.microsoft.com/office/powerpoint/2010/main" val="39042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XYZ Affair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American commissioners sent to France in 1797 to negotiate a treaty were approached by emissaries of the French foreign minister and asked for a bribe.</a:t>
            </a:r>
          </a:p>
          <a:p>
            <a:r>
              <a:rPr lang="en-US" sz="3200" dirty="0" smtClean="0">
                <a:solidFill>
                  <a:schemeClr val="tx1"/>
                </a:solidFill>
              </a:rPr>
              <a:t>The Americans refused, public opinion at home was outraged, and an undeclared naval war was France ran from 1798 to 1800.</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a:t>6</a:t>
            </a:r>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105 </a:t>
            </a:r>
            <a:endParaRPr lang="en-US" dirty="0"/>
          </a:p>
        </p:txBody>
      </p:sp>
    </p:spTree>
    <p:extLst>
      <p:ext uri="{BB962C8B-B14F-4D97-AF65-F5344CB8AC3E}">
        <p14:creationId xmlns:p14="http://schemas.microsoft.com/office/powerpoint/2010/main" val="3789570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Judiciary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1801 bill passed by the Federalist Congress before Thomas Jefferson’s inauguration, designed to maintain Federalist control of the judiciary by reducing the number of Supreme Court justices and increasing the number of federal judges that John Adams could appoint.</a:t>
            </a:r>
          </a:p>
          <a:p>
            <a:r>
              <a:rPr lang="en-US" sz="3200" dirty="0" smtClean="0">
                <a:solidFill>
                  <a:schemeClr val="tx1"/>
                </a:solidFill>
              </a:rPr>
              <a:t>Repealed by Congress in 1802.</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1007 </a:t>
            </a:r>
            <a:endParaRPr lang="en-US" dirty="0"/>
          </a:p>
        </p:txBody>
      </p:sp>
    </p:spTree>
    <p:extLst>
      <p:ext uri="{BB962C8B-B14F-4D97-AF65-F5344CB8AC3E}">
        <p14:creationId xmlns:p14="http://schemas.microsoft.com/office/powerpoint/2010/main" val="328173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“Midnight Appointments”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Judicial or other appointments made by an outgoing president or governor in the last hours before leaving office.</a:t>
            </a:r>
          </a:p>
          <a:p>
            <a:r>
              <a:rPr lang="en-US" sz="3200" dirty="0" smtClean="0">
                <a:solidFill>
                  <a:schemeClr val="tx1"/>
                </a:solidFill>
              </a:rPr>
              <a:t>The most famous were the judicial appointments made by John Adams in the hours before Thomas Jefferson was inaugurated.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a:t>6</a:t>
            </a:r>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108  </a:t>
            </a:r>
            <a:endParaRPr lang="en-US" dirty="0"/>
          </a:p>
        </p:txBody>
      </p:sp>
    </p:spTree>
    <p:extLst>
      <p:ext uri="{BB962C8B-B14F-4D97-AF65-F5344CB8AC3E}">
        <p14:creationId xmlns:p14="http://schemas.microsoft.com/office/powerpoint/2010/main" val="3505917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James Madison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Author of the Virginia Plan and “Father of the Constitution.”</a:t>
            </a:r>
          </a:p>
          <a:p>
            <a:r>
              <a:rPr lang="en-US" sz="3200" dirty="0" smtClean="0">
                <a:solidFill>
                  <a:schemeClr val="tx1"/>
                </a:solidFill>
              </a:rPr>
              <a:t>Proposed the amendments that became the Bill of Rights.</a:t>
            </a:r>
          </a:p>
          <a:p>
            <a:r>
              <a:rPr lang="en-US" sz="3200" dirty="0" smtClean="0">
                <a:solidFill>
                  <a:schemeClr val="tx1"/>
                </a:solidFill>
              </a:rPr>
              <a:t>Served as secretary of state, 1801-1809.</a:t>
            </a:r>
          </a:p>
          <a:p>
            <a:r>
              <a:rPr lang="en-US" sz="3200" dirty="0" smtClean="0">
                <a:solidFill>
                  <a:schemeClr val="tx1"/>
                </a:solidFill>
              </a:rPr>
              <a:t>As president from 1809 to 1817, he led the United States through the War of 1812.</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a:t>6</a:t>
            </a:r>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126  </a:t>
            </a:r>
            <a:endParaRPr lang="en-US" dirty="0"/>
          </a:p>
        </p:txBody>
      </p:sp>
    </p:spTree>
    <p:extLst>
      <p:ext uri="{BB962C8B-B14F-4D97-AF65-F5344CB8AC3E}">
        <p14:creationId xmlns:p14="http://schemas.microsoft.com/office/powerpoint/2010/main" val="1636756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Checks and balances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fontScale="92500" lnSpcReduction="20000"/>
          </a:bodyPr>
          <a:lstStyle/>
          <a:p>
            <a:r>
              <a:rPr lang="en-US" sz="3200" dirty="0" smtClean="0">
                <a:solidFill>
                  <a:schemeClr val="tx1"/>
                </a:solidFill>
              </a:rPr>
              <a:t>Each of the three branches of government “checks” (</a:t>
            </a:r>
            <a:r>
              <a:rPr lang="en-US" sz="3200" dirty="0" err="1" smtClean="0">
                <a:solidFill>
                  <a:schemeClr val="tx1"/>
                </a:solidFill>
              </a:rPr>
              <a:t>ie</a:t>
            </a:r>
            <a:r>
              <a:rPr lang="en-US" sz="3200" dirty="0" smtClean="0">
                <a:solidFill>
                  <a:schemeClr val="tx1"/>
                </a:solidFill>
              </a:rPr>
              <a:t>, blocks) the power of the other two, so no one branch can become too powerful.  </a:t>
            </a:r>
          </a:p>
          <a:p>
            <a:pPr lvl="2"/>
            <a:r>
              <a:rPr lang="en-US" sz="3000" dirty="0" smtClean="0">
                <a:solidFill>
                  <a:schemeClr val="tx1"/>
                </a:solidFill>
              </a:rPr>
              <a:t>The president (executive) can veto laws passed by Congress (legislative), and also chooses the judges in the Supreme Court (judiciary).  </a:t>
            </a:r>
          </a:p>
          <a:p>
            <a:pPr lvl="2"/>
            <a:r>
              <a:rPr lang="en-US" sz="3000" dirty="0" smtClean="0">
                <a:solidFill>
                  <a:schemeClr val="tx1"/>
                </a:solidFill>
              </a:rPr>
              <a:t>Congress can overturn a presidential veto in 2/3 of the members vote to do so.  </a:t>
            </a:r>
          </a:p>
          <a:p>
            <a:pPr lvl="2"/>
            <a:r>
              <a:rPr lang="en-US" sz="3000" dirty="0" smtClean="0">
                <a:solidFill>
                  <a:schemeClr val="tx1"/>
                </a:solidFill>
              </a:rPr>
              <a:t>The Supreme Court can declare laws passed by Congress and the president unconstitutional, and hence invalid.</a:t>
            </a:r>
            <a:endParaRPr lang="en-US" sz="3000" dirty="0">
              <a:solidFill>
                <a:schemeClr val="tx1"/>
              </a:solidFill>
            </a:endParaRPr>
          </a:p>
        </p:txBody>
      </p:sp>
      <p:sp>
        <p:nvSpPr>
          <p:cNvPr id="7" name="TextBox 6"/>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6</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Separation of powers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4000" dirty="0" smtClean="0">
                <a:solidFill>
                  <a:schemeClr val="tx1"/>
                </a:solidFill>
              </a:rPr>
              <a:t>A system of checks and balances among the three branches of government.</a:t>
            </a:r>
            <a:endParaRPr lang="en-US" sz="4000" dirty="0">
              <a:solidFill>
                <a:schemeClr val="tx1"/>
              </a:solidFill>
            </a:endParaRPr>
          </a:p>
        </p:txBody>
      </p:sp>
      <p:sp>
        <p:nvSpPr>
          <p:cNvPr id="7" name="TextBox 6"/>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6</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Federalism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Federal government had broad powers (power to tax, regulate commerce, control currency, and pass “necessary and proper” laws).  Constitution leaves important powers in states hands.  10</a:t>
            </a:r>
            <a:r>
              <a:rPr lang="en-US" sz="3200" baseline="30000" dirty="0" smtClean="0">
                <a:solidFill>
                  <a:schemeClr val="tx1"/>
                </a:solidFill>
              </a:rPr>
              <a:t>th</a:t>
            </a:r>
            <a:r>
              <a:rPr lang="en-US" sz="3200" dirty="0" smtClean="0">
                <a:solidFill>
                  <a:schemeClr val="tx1"/>
                </a:solidFill>
              </a:rPr>
              <a:t> amendment – reserved powers for states.  </a:t>
            </a:r>
          </a:p>
          <a:p>
            <a:r>
              <a:rPr lang="en-US" sz="3200" dirty="0" smtClean="0">
                <a:solidFill>
                  <a:schemeClr val="tx1"/>
                </a:solidFill>
              </a:rPr>
              <a:t>Leaders biggest fear was crating a tyrannical government…all states must have a republican form of government.</a:t>
            </a:r>
            <a:endParaRPr lang="en-US" sz="3200" dirty="0">
              <a:solidFill>
                <a:schemeClr val="tx1"/>
              </a:solidFill>
            </a:endParaRPr>
          </a:p>
        </p:txBody>
      </p:sp>
      <p:sp>
        <p:nvSpPr>
          <p:cNvPr id="7" name="TextBox 6"/>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6</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“Revolution of 1800”</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fontScale="85000" lnSpcReduction="20000"/>
          </a:bodyPr>
          <a:lstStyle/>
          <a:p>
            <a:r>
              <a:rPr lang="en-US" sz="3200" dirty="0" smtClean="0">
                <a:solidFill>
                  <a:schemeClr val="tx1"/>
                </a:solidFill>
              </a:rPr>
              <a:t>The two Democratic-Republicans Thomas Jefferson and Aaron Burr defeated Federalist John Adams, but tied with each other.  </a:t>
            </a:r>
          </a:p>
          <a:p>
            <a:r>
              <a:rPr lang="en-US" sz="3200" dirty="0" smtClean="0">
                <a:solidFill>
                  <a:schemeClr val="tx1"/>
                </a:solidFill>
              </a:rPr>
              <a:t>The final decision went to the House of Representatives, where there was another tie.  After a long series of ties in the House, Jefferson was finally chosen as president.  </a:t>
            </a:r>
          </a:p>
          <a:p>
            <a:r>
              <a:rPr lang="en-US" sz="3200" dirty="0" smtClean="0">
                <a:solidFill>
                  <a:schemeClr val="tx1"/>
                </a:solidFill>
              </a:rPr>
              <a:t>Burr became vice-president.  This led to the 12</a:t>
            </a:r>
            <a:r>
              <a:rPr lang="en-US" sz="3200" baseline="30000" dirty="0" smtClean="0">
                <a:solidFill>
                  <a:schemeClr val="tx1"/>
                </a:solidFill>
              </a:rPr>
              <a:t>th</a:t>
            </a:r>
            <a:r>
              <a:rPr lang="en-US" sz="3200" dirty="0" smtClean="0">
                <a:solidFill>
                  <a:schemeClr val="tx1"/>
                </a:solidFill>
              </a:rPr>
              <a:t> Amendment, which required the president and vice-president of the same party to run on the same ticket.  </a:t>
            </a:r>
          </a:p>
          <a:p>
            <a:r>
              <a:rPr lang="en-US" sz="3200" dirty="0" smtClean="0">
                <a:solidFill>
                  <a:schemeClr val="tx1"/>
                </a:solidFill>
              </a:rPr>
              <a:t>Jefferson’s election changed the direction of the government from Federalist to Democratic-Republican, so it was called a “revolution.”</a:t>
            </a:r>
            <a:endParaRPr lang="en-US" sz="3200" dirty="0">
              <a:solidFill>
                <a:schemeClr val="tx1"/>
              </a:solidFill>
            </a:endParaRPr>
          </a:p>
        </p:txBody>
      </p:sp>
      <p:sp>
        <p:nvSpPr>
          <p:cNvPr id="7" name="TextBox 6"/>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6</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Free Trade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philosophy that trade barriers and protective tariffs inhabit economic growth.</a:t>
            </a:r>
          </a:p>
          <a:p>
            <a:r>
              <a:rPr lang="en-US" sz="3200" dirty="0" smtClean="0">
                <a:solidFill>
                  <a:schemeClr val="tx1"/>
                </a:solidFill>
              </a:rPr>
              <a:t>Thomas Jefferson opposed Alexander Hamilton’s protectionism and proposed a policy of free trade that would have the effect of keeping prices low for farmers and planters.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92  </a:t>
            </a:r>
            <a:endParaRPr lang="en-US" dirty="0"/>
          </a:p>
        </p:txBody>
      </p:sp>
    </p:spTree>
    <p:extLst>
      <p:ext uri="{BB962C8B-B14F-4D97-AF65-F5344CB8AC3E}">
        <p14:creationId xmlns:p14="http://schemas.microsoft.com/office/powerpoint/2010/main" val="3418470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Democratic-Republicans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party of Thomas Jefferson and James Madison.</a:t>
            </a:r>
          </a:p>
          <a:p>
            <a:r>
              <a:rPr lang="en-US" sz="3200" dirty="0" smtClean="0">
                <a:solidFill>
                  <a:schemeClr val="tx1"/>
                </a:solidFill>
              </a:rPr>
              <a:t>Supported limited government and the values of the yeoman farmer.</a:t>
            </a:r>
          </a:p>
          <a:p>
            <a:r>
              <a:rPr lang="en-US" sz="3200" dirty="0" smtClean="0">
                <a:solidFill>
                  <a:schemeClr val="tx1"/>
                </a:solidFill>
              </a:rPr>
              <a:t>Opposed the Federalists, who supported a strong national state and commercial interests.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a:t>7</a:t>
            </a:r>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93  </a:t>
            </a:r>
            <a:endParaRPr lang="en-US" dirty="0"/>
          </a:p>
        </p:txBody>
      </p:sp>
    </p:spTree>
    <p:extLst>
      <p:ext uri="{BB962C8B-B14F-4D97-AF65-F5344CB8AC3E}">
        <p14:creationId xmlns:p14="http://schemas.microsoft.com/office/powerpoint/2010/main" val="2796932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Bunker Hill</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June 1775 – British attack on colonial forces at Breed’s Hill outside of Boston.</a:t>
            </a:r>
          </a:p>
          <a:p>
            <a:r>
              <a:rPr lang="en-US" sz="3200" dirty="0" smtClean="0">
                <a:solidFill>
                  <a:schemeClr val="tx1"/>
                </a:solidFill>
              </a:rPr>
              <a:t>Despite frightful losses, the British emerged victorious in this battle, driving the Americans from the hill.</a:t>
            </a:r>
          </a:p>
          <a:p>
            <a:r>
              <a:rPr lang="en-US" sz="3200" dirty="0" smtClean="0">
                <a:solidFill>
                  <a:schemeClr val="tx1"/>
                </a:solidFill>
              </a:rPr>
              <a:t>The Americans were heartened by the damaged they did to the British.</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68  </a:t>
            </a:r>
            <a:endParaRPr lang="en-US" dirty="0"/>
          </a:p>
        </p:txBody>
      </p:sp>
    </p:spTree>
    <p:extLst>
      <p:ext uri="{BB962C8B-B14F-4D97-AF65-F5344CB8AC3E}">
        <p14:creationId xmlns:p14="http://schemas.microsoft.com/office/powerpoint/2010/main" val="214914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12</a:t>
            </a:r>
            <a:r>
              <a:rPr lang="en-US" b="1" baseline="30000" dirty="0" smtClean="0">
                <a:solidFill>
                  <a:schemeClr val="tx1"/>
                </a:solidFill>
                <a:latin typeface="Aharoni" panose="02010803020104030203" pitchFamily="2" charset="-79"/>
                <a:cs typeface="Aharoni" panose="02010803020104030203" pitchFamily="2" charset="-79"/>
              </a:rPr>
              <a:t>th</a:t>
            </a:r>
            <a:r>
              <a:rPr lang="en-US" b="1" dirty="0" smtClean="0">
                <a:solidFill>
                  <a:schemeClr val="tx1"/>
                </a:solidFill>
                <a:latin typeface="Aharoni" panose="02010803020104030203" pitchFamily="2" charset="-79"/>
                <a:cs typeface="Aharoni" panose="02010803020104030203" pitchFamily="2" charset="-79"/>
              </a:rPr>
              <a:t> Amendment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Ratified in 1804 and established separate balloting in the Electoral College for president and vice president.</a:t>
            </a:r>
          </a:p>
          <a:p>
            <a:r>
              <a:rPr lang="en-US" sz="3200" dirty="0" smtClean="0">
                <a:solidFill>
                  <a:schemeClr val="tx1"/>
                </a:solidFill>
              </a:rPr>
              <a:t>Was a result of the 1800 deadlock when Thomas Jefferson and his running mate, Aaron Burr, tied in electoral votes, forcing the House to decide the election for Jefferson.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a:t>7</a:t>
            </a:r>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106  </a:t>
            </a:r>
            <a:endParaRPr lang="en-US" dirty="0"/>
          </a:p>
        </p:txBody>
      </p:sp>
    </p:spTree>
    <p:extLst>
      <p:ext uri="{BB962C8B-B14F-4D97-AF65-F5344CB8AC3E}">
        <p14:creationId xmlns:p14="http://schemas.microsoft.com/office/powerpoint/2010/main" val="133449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i="1" dirty="0" smtClean="0">
                <a:solidFill>
                  <a:schemeClr val="tx1"/>
                </a:solidFill>
                <a:latin typeface="Aharoni" panose="02010803020104030203" pitchFamily="2" charset="-79"/>
                <a:cs typeface="Aharoni" panose="02010803020104030203" pitchFamily="2" charset="-79"/>
              </a:rPr>
              <a:t>Marbury</a:t>
            </a:r>
            <a:r>
              <a:rPr lang="en-US" b="1" dirty="0" smtClean="0">
                <a:solidFill>
                  <a:schemeClr val="tx1"/>
                </a:solidFill>
                <a:latin typeface="Aharoni" panose="02010803020104030203" pitchFamily="2" charset="-79"/>
                <a:cs typeface="Aharoni" panose="02010803020104030203" pitchFamily="2" charset="-79"/>
              </a:rPr>
              <a:t> v. </a:t>
            </a:r>
            <a:r>
              <a:rPr lang="en-US" b="1" i="1" dirty="0" smtClean="0">
                <a:solidFill>
                  <a:schemeClr val="tx1"/>
                </a:solidFill>
                <a:latin typeface="Aharoni" panose="02010803020104030203" pitchFamily="2" charset="-79"/>
                <a:cs typeface="Aharoni" panose="02010803020104030203" pitchFamily="2" charset="-79"/>
              </a:rPr>
              <a:t>Madison</a:t>
            </a:r>
            <a:endParaRPr lang="en-US" b="1" i="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1803 decision of this case, written by Chief Justice John Marshall, established the principle of judicial review.</a:t>
            </a:r>
          </a:p>
          <a:p>
            <a:r>
              <a:rPr lang="en-US" sz="3200" dirty="0" smtClean="0">
                <a:solidFill>
                  <a:schemeClr val="tx1"/>
                </a:solidFill>
              </a:rPr>
              <a:t>Judicial review means that the Supreme Court has the ultimate power to decide if any federal or state law is unconstitutional.</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109 </a:t>
            </a:r>
            <a:endParaRPr lang="en-US" dirty="0"/>
          </a:p>
        </p:txBody>
      </p:sp>
    </p:spTree>
    <p:extLst>
      <p:ext uri="{BB962C8B-B14F-4D97-AF65-F5344CB8AC3E}">
        <p14:creationId xmlns:p14="http://schemas.microsoft.com/office/powerpoint/2010/main" val="336657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Judicial Review</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 the 1803 </a:t>
            </a:r>
            <a:r>
              <a:rPr lang="en-US" sz="3200" i="1" dirty="0" smtClean="0">
                <a:solidFill>
                  <a:schemeClr val="tx1"/>
                </a:solidFill>
              </a:rPr>
              <a:t>Marbury</a:t>
            </a:r>
            <a:r>
              <a:rPr lang="en-US" sz="3200" dirty="0" smtClean="0">
                <a:solidFill>
                  <a:schemeClr val="tx1"/>
                </a:solidFill>
              </a:rPr>
              <a:t> v. </a:t>
            </a:r>
            <a:r>
              <a:rPr lang="en-US" sz="3200" i="1" dirty="0" smtClean="0">
                <a:solidFill>
                  <a:schemeClr val="tx1"/>
                </a:solidFill>
              </a:rPr>
              <a:t>Madison</a:t>
            </a:r>
            <a:r>
              <a:rPr lang="en-US" sz="3200" dirty="0" smtClean="0">
                <a:solidFill>
                  <a:schemeClr val="tx1"/>
                </a:solidFill>
              </a:rPr>
              <a:t> decision, Chief Justice john Marshall ruled that the Supreme Court had the power to decide the constitutionality of any federal or state law.</a:t>
            </a:r>
          </a:p>
          <a:p>
            <a:r>
              <a:rPr lang="en-US" sz="3200" dirty="0" smtClean="0">
                <a:solidFill>
                  <a:schemeClr val="tx1"/>
                </a:solidFill>
              </a:rPr>
              <a:t>Many had argued that the individual states should have this power.</a:t>
            </a:r>
          </a:p>
          <a:p>
            <a:r>
              <a:rPr lang="en-US" sz="3200" dirty="0" smtClean="0">
                <a:solidFill>
                  <a:schemeClr val="tx1"/>
                </a:solidFill>
              </a:rPr>
              <a:t>This decision increased federal power.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110 </a:t>
            </a:r>
            <a:endParaRPr lang="en-US" dirty="0"/>
          </a:p>
        </p:txBody>
      </p:sp>
    </p:spTree>
    <p:extLst>
      <p:ext uri="{BB962C8B-B14F-4D97-AF65-F5344CB8AC3E}">
        <p14:creationId xmlns:p14="http://schemas.microsoft.com/office/powerpoint/2010/main" val="3366185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Louisiana Purchase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1803 purchase of the huge Louisiana territory from Napoleon of France for $15 million.</a:t>
            </a:r>
          </a:p>
          <a:p>
            <a:r>
              <a:rPr lang="en-US" sz="3200" dirty="0" smtClean="0">
                <a:solidFill>
                  <a:schemeClr val="tx1"/>
                </a:solidFill>
              </a:rPr>
              <a:t>The purchased territory ran from the Mississippi River to the Rocky Mountains.</a:t>
            </a:r>
          </a:p>
          <a:p>
            <a:r>
              <a:rPr lang="en-US" sz="3200" dirty="0" smtClean="0">
                <a:solidFill>
                  <a:schemeClr val="tx1"/>
                </a:solidFill>
              </a:rPr>
              <a:t>Made eventual  westward movement possible for vast numbers of Americans.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111  </a:t>
            </a:r>
            <a:endParaRPr lang="en-US" dirty="0"/>
          </a:p>
        </p:txBody>
      </p:sp>
    </p:spTree>
    <p:extLst>
      <p:ext uri="{BB962C8B-B14F-4D97-AF65-F5344CB8AC3E}">
        <p14:creationId xmlns:p14="http://schemas.microsoft.com/office/powerpoint/2010/main" val="501761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Lewis and Clark Expedition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An 1803 to 1806 mission  sent by Thomas Jefferson to explore and map the Louisiana territory and established good relations with the  Native Americans living there.</a:t>
            </a:r>
          </a:p>
          <a:p>
            <a:r>
              <a:rPr lang="en-US" sz="3200" dirty="0" smtClean="0">
                <a:solidFill>
                  <a:schemeClr val="tx1"/>
                </a:solidFill>
              </a:rPr>
              <a:t>Lewis and Clark reported that settlement was possible in much of the region, which was well worth the purchase price.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a:t>7</a:t>
            </a:r>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112  </a:t>
            </a:r>
            <a:endParaRPr lang="en-US" dirty="0"/>
          </a:p>
        </p:txBody>
      </p:sp>
    </p:spTree>
    <p:extLst>
      <p:ext uri="{BB962C8B-B14F-4D97-AF65-F5344CB8AC3E}">
        <p14:creationId xmlns:p14="http://schemas.microsoft.com/office/powerpoint/2010/main" val="48879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Essex Junto</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group of Massachusetts Federalists who met to voice their displeasure with the policies of Thomas Jefferson during his second term.</a:t>
            </a:r>
          </a:p>
          <a:p>
            <a:r>
              <a:rPr lang="en-US" sz="3200" dirty="0" smtClean="0">
                <a:solidFill>
                  <a:schemeClr val="tx1"/>
                </a:solidFill>
              </a:rPr>
              <a:t>Proposed that the New England states and New York secede from the Union.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113  </a:t>
            </a:r>
            <a:endParaRPr lang="en-US" dirty="0"/>
          </a:p>
        </p:txBody>
      </p:sp>
    </p:spTree>
    <p:extLst>
      <p:ext uri="{BB962C8B-B14F-4D97-AF65-F5344CB8AC3E}">
        <p14:creationId xmlns:p14="http://schemas.microsoft.com/office/powerpoint/2010/main" val="450690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Impressment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British policy of forcing ex-sailors and civilians into naval service.</a:t>
            </a:r>
          </a:p>
          <a:p>
            <a:r>
              <a:rPr lang="en-US" sz="3200" dirty="0" smtClean="0">
                <a:solidFill>
                  <a:schemeClr val="tx1"/>
                </a:solidFill>
              </a:rPr>
              <a:t>During the Napoleonic Wars, the British seized nearly 7,500 sailors from American ships, including some American citizens.</a:t>
            </a:r>
          </a:p>
          <a:p>
            <a:r>
              <a:rPr lang="en-US" sz="3200" dirty="0" smtClean="0">
                <a:solidFill>
                  <a:schemeClr val="tx1"/>
                </a:solidFill>
              </a:rPr>
              <a:t>This practice increased tensions and was one of the causes of the War of 1812.</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114  </a:t>
            </a:r>
            <a:endParaRPr lang="en-US" dirty="0"/>
          </a:p>
        </p:txBody>
      </p:sp>
    </p:spTree>
    <p:extLst>
      <p:ext uri="{BB962C8B-B14F-4D97-AF65-F5344CB8AC3E}">
        <p14:creationId xmlns:p14="http://schemas.microsoft.com/office/powerpoint/2010/main" val="2783807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Embargo of 1807</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Declaration by President Thomas Jefferson that banned all American trade with Europe.</a:t>
            </a:r>
          </a:p>
          <a:p>
            <a:r>
              <a:rPr lang="en-US" sz="3200" dirty="0" smtClean="0">
                <a:solidFill>
                  <a:schemeClr val="tx1"/>
                </a:solidFill>
              </a:rPr>
              <a:t>Because of the Napoleonic Wars, American sea rights as a neutral power were threatened.</a:t>
            </a:r>
          </a:p>
          <a:p>
            <a:r>
              <a:rPr lang="en-US" sz="3200" dirty="0" smtClean="0">
                <a:solidFill>
                  <a:schemeClr val="tx1"/>
                </a:solidFill>
              </a:rPr>
              <a:t>Jefferson hoped the embargo would force Britain and France to respect American neutrality.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115  </a:t>
            </a:r>
            <a:endParaRPr lang="en-US" dirty="0"/>
          </a:p>
        </p:txBody>
      </p:sp>
    </p:spTree>
    <p:extLst>
      <p:ext uri="{BB962C8B-B14F-4D97-AF65-F5344CB8AC3E}">
        <p14:creationId xmlns:p14="http://schemas.microsoft.com/office/powerpoint/2010/main" val="2452896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Non-Intercourse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President Madison supported this 1809 legislation, which  is authorized trade with all countries except Britain and France.</a:t>
            </a:r>
          </a:p>
          <a:p>
            <a:r>
              <a:rPr lang="en-US" sz="3200" dirty="0" smtClean="0">
                <a:solidFill>
                  <a:schemeClr val="tx1"/>
                </a:solidFill>
              </a:rPr>
              <a:t>It stated that trade would resume with these countries when they respected America’s neutral rights.</a:t>
            </a:r>
          </a:p>
          <a:p>
            <a:r>
              <a:rPr lang="en-US" sz="3200" dirty="0" smtClean="0">
                <a:solidFill>
                  <a:schemeClr val="tx1"/>
                </a:solidFill>
              </a:rPr>
              <a:t>Britain and France ignored this act.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116  </a:t>
            </a:r>
            <a:endParaRPr lang="en-US" dirty="0"/>
          </a:p>
        </p:txBody>
      </p:sp>
    </p:spTree>
    <p:extLst>
      <p:ext uri="{BB962C8B-B14F-4D97-AF65-F5344CB8AC3E}">
        <p14:creationId xmlns:p14="http://schemas.microsoft.com/office/powerpoint/2010/main" val="376872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Treaty of Ghent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1814 treaty between the U.S.  And Great Britain ending the War of 1812.</a:t>
            </a:r>
          </a:p>
          <a:p>
            <a:r>
              <a:rPr lang="en-US" sz="3200" dirty="0" smtClean="0">
                <a:solidFill>
                  <a:schemeClr val="tx1"/>
                </a:solidFill>
              </a:rPr>
              <a:t>Restored diplomatic relations between the two countries but did nothing to address the issues that had initially caused the war.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a:t>7</a:t>
            </a:r>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117 </a:t>
            </a:r>
            <a:endParaRPr lang="en-US" dirty="0"/>
          </a:p>
        </p:txBody>
      </p:sp>
    </p:spTree>
    <p:extLst>
      <p:ext uri="{BB962C8B-B14F-4D97-AF65-F5344CB8AC3E}">
        <p14:creationId xmlns:p14="http://schemas.microsoft.com/office/powerpoint/2010/main" val="388747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Battle of Trenton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December 16, 1776 – surprise attack launched by George Washington’s army against Hessians at Trenton, New Jersey.</a:t>
            </a:r>
          </a:p>
          <a:p>
            <a:r>
              <a:rPr lang="en-US" sz="3200" dirty="0" smtClean="0">
                <a:solidFill>
                  <a:schemeClr val="tx1"/>
                </a:solidFill>
              </a:rPr>
              <a:t>30 Hessians were killed and 950 captured, while only 3 Americans were wounded.</a:t>
            </a:r>
          </a:p>
          <a:p>
            <a:r>
              <a:rPr lang="en-US" sz="3200" dirty="0" smtClean="0">
                <a:solidFill>
                  <a:schemeClr val="tx1"/>
                </a:solidFill>
              </a:rPr>
              <a:t>The victory gave a great psychological boost to the American war effort.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69 </a:t>
            </a:r>
            <a:endParaRPr lang="en-US" dirty="0"/>
          </a:p>
        </p:txBody>
      </p:sp>
    </p:spTree>
    <p:extLst>
      <p:ext uri="{BB962C8B-B14F-4D97-AF65-F5344CB8AC3E}">
        <p14:creationId xmlns:p14="http://schemas.microsoft.com/office/powerpoint/2010/main" val="2514017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Hartford Convention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Meeting of New England Federalists in the closing months of the War of 1812.</a:t>
            </a:r>
          </a:p>
          <a:p>
            <a:r>
              <a:rPr lang="en-US" sz="3200" dirty="0" smtClean="0">
                <a:solidFill>
                  <a:schemeClr val="tx1"/>
                </a:solidFill>
              </a:rPr>
              <a:t>They threatened that New England would secede unless trade restrictions imposed by President Madison were lifted.</a:t>
            </a:r>
          </a:p>
          <a:p>
            <a:r>
              <a:rPr lang="en-US" sz="3200" dirty="0" smtClean="0">
                <a:solidFill>
                  <a:schemeClr val="tx1"/>
                </a:solidFill>
              </a:rPr>
              <a:t>American victory in the war made their protests seem pointless.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118 </a:t>
            </a:r>
            <a:endParaRPr lang="en-US" dirty="0"/>
          </a:p>
        </p:txBody>
      </p:sp>
    </p:spTree>
    <p:extLst>
      <p:ext uri="{BB962C8B-B14F-4D97-AF65-F5344CB8AC3E}">
        <p14:creationId xmlns:p14="http://schemas.microsoft.com/office/powerpoint/2010/main" val="48449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Thomas Jefferson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Wrote the first draft of the Declaration  of Independence.</a:t>
            </a:r>
          </a:p>
          <a:p>
            <a:r>
              <a:rPr lang="en-US" sz="3200" dirty="0" smtClean="0">
                <a:solidFill>
                  <a:schemeClr val="tx1"/>
                </a:solidFill>
              </a:rPr>
              <a:t>Opposed Federalist Alexander Hamilton’s plans to create a strong federal government, and created the Democratic-Republican Party with James Madison.</a:t>
            </a:r>
          </a:p>
          <a:p>
            <a:r>
              <a:rPr lang="en-US" sz="3200" dirty="0" smtClean="0">
                <a:solidFill>
                  <a:schemeClr val="tx1"/>
                </a:solidFill>
              </a:rPr>
              <a:t>President from 1801 to 1809, he purchased the Louisiana territory, expanding the U.S.</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125 </a:t>
            </a:r>
            <a:endParaRPr lang="en-US" dirty="0"/>
          </a:p>
        </p:txBody>
      </p:sp>
    </p:spTree>
    <p:extLst>
      <p:ext uri="{BB962C8B-B14F-4D97-AF65-F5344CB8AC3E}">
        <p14:creationId xmlns:p14="http://schemas.microsoft.com/office/powerpoint/2010/main" val="328230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Tecumseh</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Was a Shawnee soldier and statesman.</a:t>
            </a:r>
          </a:p>
          <a:p>
            <a:r>
              <a:rPr lang="en-US" sz="3200" dirty="0" smtClean="0">
                <a:solidFill>
                  <a:schemeClr val="tx1"/>
                </a:solidFill>
              </a:rPr>
              <a:t>With his brother, Tenskwatawa (“the Prophet”), he tried to form a Native American confederacy to resist further white expansion.</a:t>
            </a:r>
          </a:p>
          <a:p>
            <a:r>
              <a:rPr lang="en-US" sz="3200" dirty="0" smtClean="0">
                <a:solidFill>
                  <a:schemeClr val="tx1"/>
                </a:solidFill>
              </a:rPr>
              <a:t>Was killed at the Battle of the Thames, fighting for the British in the War of 1812.</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127  </a:t>
            </a:r>
            <a:endParaRPr lang="en-US" dirty="0"/>
          </a:p>
        </p:txBody>
      </p:sp>
    </p:spTree>
    <p:extLst>
      <p:ext uri="{BB962C8B-B14F-4D97-AF65-F5344CB8AC3E}">
        <p14:creationId xmlns:p14="http://schemas.microsoft.com/office/powerpoint/2010/main" val="131451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“War Hawks”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group of younger Democratic-Republican congressmen, including henry Clay and John C. Calhoun, who believed that British policy by 1812 threatened American sovereignty.</a:t>
            </a:r>
          </a:p>
          <a:p>
            <a:r>
              <a:rPr lang="en-US" sz="3200" dirty="0" smtClean="0">
                <a:solidFill>
                  <a:schemeClr val="tx1"/>
                </a:solidFill>
              </a:rPr>
              <a:t>Called for a war to redeem American honor, and also hoped to acquire more territory in the west to spur economic growth.</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a:t>7</a:t>
            </a:r>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128  </a:t>
            </a:r>
            <a:endParaRPr lang="en-US" dirty="0"/>
          </a:p>
        </p:txBody>
      </p:sp>
    </p:spTree>
    <p:extLst>
      <p:ext uri="{BB962C8B-B14F-4D97-AF65-F5344CB8AC3E}">
        <p14:creationId xmlns:p14="http://schemas.microsoft.com/office/powerpoint/2010/main" val="214354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Second Great Awakening</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Religious revival movement that began at the beginning of the 19</a:t>
            </a:r>
            <a:r>
              <a:rPr lang="en-US" sz="3200" baseline="30000" dirty="0" smtClean="0">
                <a:solidFill>
                  <a:schemeClr val="tx1"/>
                </a:solidFill>
              </a:rPr>
              <a:t>th</a:t>
            </a:r>
            <a:r>
              <a:rPr lang="en-US" sz="3200" dirty="0" smtClean="0">
                <a:solidFill>
                  <a:schemeClr val="tx1"/>
                </a:solidFill>
              </a:rPr>
              <a:t> century.</a:t>
            </a:r>
          </a:p>
          <a:p>
            <a:r>
              <a:rPr lang="en-US" sz="3200" dirty="0" smtClean="0">
                <a:solidFill>
                  <a:schemeClr val="tx1"/>
                </a:solidFill>
              </a:rPr>
              <a:t>Revivalist ministers asked thousands of worshippers at revival meetings to save their own souls.</a:t>
            </a:r>
          </a:p>
          <a:p>
            <a:r>
              <a:rPr lang="en-US" sz="3200" dirty="0" smtClean="0">
                <a:solidFill>
                  <a:schemeClr val="tx1"/>
                </a:solidFill>
              </a:rPr>
              <a:t>Reflected the move away from predestination in American Protestantism.</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135  </a:t>
            </a:r>
            <a:endParaRPr lang="en-US" dirty="0"/>
          </a:p>
        </p:txBody>
      </p:sp>
    </p:spTree>
    <p:extLst>
      <p:ext uri="{BB962C8B-B14F-4D97-AF65-F5344CB8AC3E}">
        <p14:creationId xmlns:p14="http://schemas.microsoft.com/office/powerpoint/2010/main" val="1268495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Revival Meetings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Religious meetings consisting of soul-searching, preaching, and prayer that took place during the Second Great Awakening at the beginning of the 19</a:t>
            </a:r>
            <a:r>
              <a:rPr lang="en-US" sz="3200" baseline="30000" dirty="0" smtClean="0">
                <a:solidFill>
                  <a:schemeClr val="tx1"/>
                </a:solidFill>
              </a:rPr>
              <a:t>th</a:t>
            </a:r>
            <a:r>
              <a:rPr lang="en-US" sz="3200" dirty="0" smtClean="0">
                <a:solidFill>
                  <a:schemeClr val="tx1"/>
                </a:solidFill>
              </a:rPr>
              <a:t> century.</a:t>
            </a:r>
          </a:p>
          <a:p>
            <a:r>
              <a:rPr lang="en-US" sz="3200" dirty="0" smtClean="0">
                <a:solidFill>
                  <a:schemeClr val="tx1"/>
                </a:solidFill>
              </a:rPr>
              <a:t>Some revival meetings lasted more than a week.</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136 </a:t>
            </a:r>
            <a:endParaRPr lang="en-US" dirty="0"/>
          </a:p>
        </p:txBody>
      </p:sp>
    </p:spTree>
    <p:extLst>
      <p:ext uri="{BB962C8B-B14F-4D97-AF65-F5344CB8AC3E}">
        <p14:creationId xmlns:p14="http://schemas.microsoft.com/office/powerpoint/2010/main" val="151271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Noah Webster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Wrote some of the first dictionaries and spellers in the U.S. His books, which became the standard for the U.S., promoted American spellings and pronunciations, rather than British.</a:t>
            </a:r>
            <a:endParaRPr lang="en-US" sz="3200" dirty="0">
              <a:solidFill>
                <a:schemeClr val="tx1"/>
              </a:solidFill>
            </a:endParaRPr>
          </a:p>
        </p:txBody>
      </p:sp>
      <p:sp>
        <p:nvSpPr>
          <p:cNvPr id="7" name="TextBox 6"/>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7</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John Marshall</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Justice Marshall was a Federalist whose decisions on the U.S. Supreme Court promoted federal power over state power and established the judiciary as a branch of government equal to the legislative and executive. </a:t>
            </a:r>
          </a:p>
          <a:p>
            <a:r>
              <a:rPr lang="en-US" sz="3200" dirty="0" smtClean="0">
                <a:solidFill>
                  <a:schemeClr val="tx1"/>
                </a:solidFill>
              </a:rPr>
              <a:t>In </a:t>
            </a:r>
            <a:r>
              <a:rPr lang="en-US" sz="3200" i="1" dirty="0" err="1" smtClean="0">
                <a:solidFill>
                  <a:schemeClr val="tx1"/>
                </a:solidFill>
              </a:rPr>
              <a:t>Marbury</a:t>
            </a:r>
            <a:r>
              <a:rPr lang="en-US" sz="3200" dirty="0" smtClean="0">
                <a:solidFill>
                  <a:schemeClr val="tx1"/>
                </a:solidFill>
              </a:rPr>
              <a:t> v. </a:t>
            </a:r>
            <a:r>
              <a:rPr lang="en-US" sz="3200" i="1" dirty="0" smtClean="0">
                <a:solidFill>
                  <a:schemeClr val="tx1"/>
                </a:solidFill>
              </a:rPr>
              <a:t>Madison</a:t>
            </a:r>
            <a:r>
              <a:rPr lang="en-US" sz="3200" dirty="0" smtClean="0">
                <a:solidFill>
                  <a:schemeClr val="tx1"/>
                </a:solidFill>
              </a:rPr>
              <a:t> he established the Supreme Court’s power of judicial review, which allows the Supreme Court to declare laws unconstitutional.</a:t>
            </a:r>
            <a:endParaRPr lang="en-US" sz="3200" dirty="0">
              <a:solidFill>
                <a:schemeClr val="tx1"/>
              </a:solidFill>
            </a:endParaRPr>
          </a:p>
        </p:txBody>
      </p:sp>
      <p:sp>
        <p:nvSpPr>
          <p:cNvPr id="7" name="TextBox 6"/>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7</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Eli Whitney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1798 - He developed the cotton gin, a machine which could separate cotton form its seeds. </a:t>
            </a:r>
          </a:p>
          <a:p>
            <a:r>
              <a:rPr lang="en-US" sz="3200" dirty="0" smtClean="0">
                <a:solidFill>
                  <a:schemeClr val="tx1"/>
                </a:solidFill>
              </a:rPr>
              <a:t>This invention made cotton a profitable crop of great value to the Southern economy. </a:t>
            </a:r>
          </a:p>
          <a:p>
            <a:r>
              <a:rPr lang="en-US" sz="3200" dirty="0" smtClean="0">
                <a:solidFill>
                  <a:schemeClr val="tx1"/>
                </a:solidFill>
              </a:rPr>
              <a:t>It also reinforced the importance of slavery in the economy of the South.</a:t>
            </a:r>
            <a:endParaRPr lang="en-US" sz="3200" dirty="0">
              <a:solidFill>
                <a:schemeClr val="tx1"/>
              </a:solidFill>
            </a:endParaRPr>
          </a:p>
        </p:txBody>
      </p:sp>
      <p:sp>
        <p:nvSpPr>
          <p:cNvPr id="7" name="TextBox 6"/>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7</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Interchangeable parts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1799-1800 - Eli Whitney developed a manufacturing system which uses standardized parts which are all identical and thus, interchangeable. </a:t>
            </a:r>
          </a:p>
          <a:p>
            <a:r>
              <a:rPr lang="en-US" sz="3200" dirty="0" smtClean="0">
                <a:solidFill>
                  <a:schemeClr val="tx1"/>
                </a:solidFill>
              </a:rPr>
              <a:t>With standardized parts, it was easy to get a replacement part from the manufacturer. </a:t>
            </a:r>
          </a:p>
          <a:p>
            <a:r>
              <a:rPr lang="en-US" sz="3200" dirty="0" smtClean="0">
                <a:solidFill>
                  <a:schemeClr val="tx1"/>
                </a:solidFill>
              </a:rPr>
              <a:t>Whitney first put used standardized parts to make muskets for the U.S. government.</a:t>
            </a:r>
            <a:endParaRPr lang="en-US" sz="3200" dirty="0">
              <a:solidFill>
                <a:schemeClr val="tx1"/>
              </a:solidFill>
            </a:endParaRPr>
          </a:p>
        </p:txBody>
      </p:sp>
      <p:sp>
        <p:nvSpPr>
          <p:cNvPr id="7" name="TextBox 6"/>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7</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Hessians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German troops who fought for Great Britain during the Revolutionary War.</a:t>
            </a:r>
          </a:p>
          <a:p>
            <a:r>
              <a:rPr lang="en-US" sz="3200" dirty="0" smtClean="0">
                <a:solidFill>
                  <a:schemeClr val="tx1"/>
                </a:solidFill>
              </a:rPr>
              <a:t>Mercenaries sold into British service by German princes who raised money by hiring out their regiments.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70  </a:t>
            </a:r>
            <a:endParaRPr lang="en-US" dirty="0"/>
          </a:p>
        </p:txBody>
      </p:sp>
    </p:spTree>
    <p:extLst>
      <p:ext uri="{BB962C8B-B14F-4D97-AF65-F5344CB8AC3E}">
        <p14:creationId xmlns:p14="http://schemas.microsoft.com/office/powerpoint/2010/main" val="210655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  </a:t>
            </a:r>
            <a:endParaRPr lang="en-US" dirty="0"/>
          </a:p>
        </p:txBody>
      </p:sp>
    </p:spTree>
    <p:extLst>
      <p:ext uri="{BB962C8B-B14F-4D97-AF65-F5344CB8AC3E}">
        <p14:creationId xmlns:p14="http://schemas.microsoft.com/office/powerpoint/2010/main" val="2270259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Valley Forge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Place where George Washington camped his army during the winter of 1777-1778.</a:t>
            </a:r>
          </a:p>
          <a:p>
            <a:r>
              <a:rPr lang="en-US" sz="3200" dirty="0" smtClean="0">
                <a:solidFill>
                  <a:schemeClr val="tx1"/>
                </a:solidFill>
              </a:rPr>
              <a:t>Soldiers suffered from hunger, cold, and disease, leading 1,300 to desert.</a:t>
            </a:r>
          </a:p>
          <a:p>
            <a:r>
              <a:rPr lang="en-US" sz="3200" dirty="0" smtClean="0">
                <a:solidFill>
                  <a:schemeClr val="tx1"/>
                </a:solidFill>
              </a:rPr>
              <a:t>Moral was raised by the drilling and discipline instilled by Baron Von Steuben, a former Prussian officer.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71  </a:t>
            </a:r>
            <a:endParaRPr lang="en-US" dirty="0"/>
          </a:p>
        </p:txBody>
      </p:sp>
    </p:spTree>
    <p:extLst>
      <p:ext uri="{BB962C8B-B14F-4D97-AF65-F5344CB8AC3E}">
        <p14:creationId xmlns:p14="http://schemas.microsoft.com/office/powerpoint/2010/main" val="417700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Battle of Yorktown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American and French forced commanded by George Washington trapped the army of General Cornwallis at Yorktown, Virginia.</a:t>
            </a:r>
          </a:p>
          <a:p>
            <a:r>
              <a:rPr lang="en-US" sz="3200" dirty="0" smtClean="0">
                <a:solidFill>
                  <a:schemeClr val="tx1"/>
                </a:solidFill>
              </a:rPr>
              <a:t>A French fleet in Chesapeake bay prevented escape or rescue for the British.</a:t>
            </a:r>
          </a:p>
          <a:p>
            <a:r>
              <a:rPr lang="en-US" sz="3200" dirty="0" smtClean="0">
                <a:solidFill>
                  <a:schemeClr val="tx1"/>
                </a:solidFill>
              </a:rPr>
              <a:t>The British surrender on October 19</a:t>
            </a:r>
            <a:r>
              <a:rPr lang="en-US" sz="3200" smtClean="0">
                <a:solidFill>
                  <a:schemeClr val="tx1"/>
                </a:solidFill>
              </a:rPr>
              <a:t>, </a:t>
            </a:r>
            <a:r>
              <a:rPr lang="en-US" sz="3200" smtClean="0">
                <a:solidFill>
                  <a:schemeClr val="tx1"/>
                </a:solidFill>
              </a:rPr>
              <a:t>1781, </a:t>
            </a:r>
            <a:r>
              <a:rPr lang="en-US" sz="3200" dirty="0" smtClean="0">
                <a:solidFill>
                  <a:schemeClr val="tx1"/>
                </a:solidFill>
              </a:rPr>
              <a:t>ended British hopes of victory in the war.</a:t>
            </a:r>
            <a:endParaRPr lang="en-US" sz="3200" dirty="0">
              <a:solidFill>
                <a:schemeClr val="tx1"/>
              </a:solidFill>
            </a:endParaRPr>
          </a:p>
        </p:txBody>
      </p:sp>
      <p:sp>
        <p:nvSpPr>
          <p:cNvPr id="6" name="TextBox 5"/>
          <p:cNvSpPr txBox="1"/>
          <p:nvPr/>
        </p:nvSpPr>
        <p:spPr>
          <a:xfrm>
            <a:off x="545254" y="6018625"/>
            <a:ext cx="3140481" cy="369332"/>
          </a:xfrm>
          <a:prstGeom prst="rect">
            <a:avLst/>
          </a:prstGeom>
          <a:noFill/>
        </p:spPr>
        <p:txBody>
          <a:bodyPr wrap="square" rtlCol="0">
            <a:spAutoFit/>
          </a:bodyPr>
          <a:lstStyle/>
          <a:p>
            <a:r>
              <a:rPr lang="en-US" b="1" dirty="0" smtClean="0"/>
              <a:t>Chapter:</a:t>
            </a:r>
            <a:r>
              <a:rPr lang="en-US" dirty="0" smtClean="0"/>
              <a:t>  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72  </a:t>
            </a:r>
            <a:endParaRPr lang="en-US" dirty="0"/>
          </a:p>
        </p:txBody>
      </p:sp>
    </p:spTree>
    <p:extLst>
      <p:ext uri="{BB962C8B-B14F-4D97-AF65-F5344CB8AC3E}">
        <p14:creationId xmlns:p14="http://schemas.microsoft.com/office/powerpoint/2010/main" val="378826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264</TotalTime>
  <Words>3695</Words>
  <Application>Microsoft Office PowerPoint</Application>
  <PresentationFormat>Widescreen</PresentationFormat>
  <Paragraphs>382</Paragraphs>
  <Slides>70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70</vt:i4>
      </vt:variant>
    </vt:vector>
  </HeadingPairs>
  <TitlesOfParts>
    <vt:vector size="74" baseType="lpstr">
      <vt:lpstr>Aharoni</vt:lpstr>
      <vt:lpstr>Calibri</vt:lpstr>
      <vt:lpstr>Corbel</vt:lpstr>
      <vt:lpstr>Basis</vt:lpstr>
      <vt:lpstr>Battle of Concord</vt:lpstr>
      <vt:lpstr>Second  Continental Congress</vt:lpstr>
      <vt:lpstr>Common Sense</vt:lpstr>
      <vt:lpstr>Loyalists</vt:lpstr>
      <vt:lpstr>Bunker Hill</vt:lpstr>
      <vt:lpstr>Battle of Trenton</vt:lpstr>
      <vt:lpstr>Hessians</vt:lpstr>
      <vt:lpstr>Valley Forge</vt:lpstr>
      <vt:lpstr>Battle of Yorktown</vt:lpstr>
      <vt:lpstr>Declaration of Independence</vt:lpstr>
      <vt:lpstr>Battle of Saratoga</vt:lpstr>
      <vt:lpstr>Treaty of Paris (1783)</vt:lpstr>
      <vt:lpstr>Benjamin Franklin</vt:lpstr>
      <vt:lpstr>George Washington</vt:lpstr>
      <vt:lpstr>“Olive Branch Petition”</vt:lpstr>
      <vt:lpstr>Shays’ Rebellion</vt:lpstr>
      <vt:lpstr>Bicameral Legislature</vt:lpstr>
      <vt:lpstr>Articles of Confederation</vt:lpstr>
      <vt:lpstr>Unicameral Legislature</vt:lpstr>
      <vt:lpstr>Northwest Ordinances</vt:lpstr>
      <vt:lpstr>Virginia Plan</vt:lpstr>
      <vt:lpstr>Proportional Representation</vt:lpstr>
      <vt:lpstr>New Jersey Plan</vt:lpstr>
      <vt:lpstr>Great Compromise</vt:lpstr>
      <vt:lpstr>Electoral College</vt:lpstr>
      <vt:lpstr>Three-Fifths Compromise</vt:lpstr>
      <vt:lpstr>Ratifying Conventions</vt:lpstr>
      <vt:lpstr>Federalists</vt:lpstr>
      <vt:lpstr>Anti-Federalists</vt:lpstr>
      <vt:lpstr>Bill of Rights</vt:lpstr>
      <vt:lpstr>Laissez-faire Economic Principles</vt:lpstr>
      <vt:lpstr>Report on the Public Credit</vt:lpstr>
      <vt:lpstr>National Bank</vt:lpstr>
      <vt:lpstr>Declaration of Neutrality</vt:lpstr>
      <vt:lpstr>Whiskey Rebellion</vt:lpstr>
      <vt:lpstr>Jay’s Treaty</vt:lpstr>
      <vt:lpstr>Alien and Sedition Acts</vt:lpstr>
      <vt:lpstr>Kentucky and Virginia Resolves</vt:lpstr>
      <vt:lpstr>Alexander Hamilton</vt:lpstr>
      <vt:lpstr>XYZ Affair</vt:lpstr>
      <vt:lpstr>Judiciary Act</vt:lpstr>
      <vt:lpstr>“Midnight Appointments”</vt:lpstr>
      <vt:lpstr>James Madison</vt:lpstr>
      <vt:lpstr>Checks and balances</vt:lpstr>
      <vt:lpstr>Separation of powers</vt:lpstr>
      <vt:lpstr>Federalism</vt:lpstr>
      <vt:lpstr>“Revolution of 1800”</vt:lpstr>
      <vt:lpstr>Free Trade</vt:lpstr>
      <vt:lpstr>Democratic-Republicans</vt:lpstr>
      <vt:lpstr>12th Amendment</vt:lpstr>
      <vt:lpstr>Marbury v. Madison</vt:lpstr>
      <vt:lpstr>Judicial Review</vt:lpstr>
      <vt:lpstr>Louisiana Purchase</vt:lpstr>
      <vt:lpstr>Lewis and Clark Expedition</vt:lpstr>
      <vt:lpstr>Essex Junto</vt:lpstr>
      <vt:lpstr>Impressment</vt:lpstr>
      <vt:lpstr>Embargo of 1807</vt:lpstr>
      <vt:lpstr>Non-Intercourse Act</vt:lpstr>
      <vt:lpstr>Treaty of Ghent</vt:lpstr>
      <vt:lpstr>Hartford Convention</vt:lpstr>
      <vt:lpstr>Thomas Jefferson</vt:lpstr>
      <vt:lpstr>Tecumseh</vt:lpstr>
      <vt:lpstr>“War Hawks”</vt:lpstr>
      <vt:lpstr>Second Great Awakening</vt:lpstr>
      <vt:lpstr>Revival Meetings</vt:lpstr>
      <vt:lpstr>Noah Webster</vt:lpstr>
      <vt:lpstr>John Marshall</vt:lpstr>
      <vt:lpstr>Eli Whitney</vt:lpstr>
      <vt:lpstr>Interchangeable parts</vt:lpstr>
      <vt:lpstr>PowerPoint Presentation</vt:lpstr>
    </vt:vector>
  </TitlesOfParts>
  <Company>Plainfield CCSD 202</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Darren Kobliska</dc:creator>
  <cp:lastModifiedBy>Darren Kobliska</cp:lastModifiedBy>
  <cp:revision>29</cp:revision>
  <cp:lastPrinted>2015-02-18T20:17:09Z</cp:lastPrinted>
  <dcterms:created xsi:type="dcterms:W3CDTF">2015-01-02T22:01:48Z</dcterms:created>
  <dcterms:modified xsi:type="dcterms:W3CDTF">2015-02-18T21:14:24Z</dcterms:modified>
</cp:coreProperties>
</file>