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99" r:id="rId2"/>
    <p:sldId id="310" r:id="rId3"/>
    <p:sldId id="311" r:id="rId4"/>
    <p:sldId id="312" r:id="rId5"/>
    <p:sldId id="313" r:id="rId6"/>
    <p:sldId id="314" r:id="rId7"/>
    <p:sldId id="315" r:id="rId8"/>
    <p:sldId id="316" r:id="rId9"/>
    <p:sldId id="317" r:id="rId10"/>
    <p:sldId id="318" r:id="rId11"/>
    <p:sldId id="300" r:id="rId12"/>
    <p:sldId id="301" r:id="rId13"/>
    <p:sldId id="302" r:id="rId14"/>
    <p:sldId id="303" r:id="rId15"/>
    <p:sldId id="304" r:id="rId16"/>
    <p:sldId id="305" r:id="rId17"/>
    <p:sldId id="306" r:id="rId18"/>
    <p:sldId id="307" r:id="rId19"/>
    <p:sldId id="308" r:id="rId20"/>
    <p:sldId id="309" r:id="rId21"/>
    <p:sldId id="290" r:id="rId22"/>
    <p:sldId id="291" r:id="rId23"/>
    <p:sldId id="292" r:id="rId24"/>
    <p:sldId id="326" r:id="rId25"/>
    <p:sldId id="293" r:id="rId26"/>
    <p:sldId id="294" r:id="rId27"/>
    <p:sldId id="295" r:id="rId28"/>
    <p:sldId id="296" r:id="rId29"/>
    <p:sldId id="297" r:id="rId30"/>
    <p:sldId id="298" r:id="rId31"/>
    <p:sldId id="258" r:id="rId32"/>
    <p:sldId id="259" r:id="rId33"/>
    <p:sldId id="260" r:id="rId34"/>
    <p:sldId id="319" r:id="rId35"/>
    <p:sldId id="320" r:id="rId36"/>
    <p:sldId id="321" r:id="rId37"/>
    <p:sldId id="322" r:id="rId38"/>
    <p:sldId id="323" r:id="rId39"/>
    <p:sldId id="324" r:id="rId40"/>
    <p:sldId id="261" r:id="rId41"/>
    <p:sldId id="263" r:id="rId42"/>
    <p:sldId id="264" r:id="rId43"/>
    <p:sldId id="265" r:id="rId44"/>
    <p:sldId id="266" r:id="rId45"/>
    <p:sldId id="267" r:id="rId46"/>
    <p:sldId id="268" r:id="rId47"/>
    <p:sldId id="269" r:id="rId48"/>
    <p:sldId id="270" r:id="rId49"/>
    <p:sldId id="271" r:id="rId50"/>
    <p:sldId id="272" r:id="rId51"/>
    <p:sldId id="273" r:id="rId52"/>
    <p:sldId id="274" r:id="rId53"/>
    <p:sldId id="275" r:id="rId54"/>
    <p:sldId id="276" r:id="rId55"/>
    <p:sldId id="277" r:id="rId56"/>
    <p:sldId id="278" r:id="rId57"/>
    <p:sldId id="279" r:id="rId58"/>
    <p:sldId id="280" r:id="rId59"/>
    <p:sldId id="281" r:id="rId60"/>
    <p:sldId id="282" r:id="rId61"/>
    <p:sldId id="283" r:id="rId62"/>
    <p:sldId id="284" r:id="rId63"/>
    <p:sldId id="325" r:id="rId64"/>
    <p:sldId id="327" r:id="rId65"/>
    <p:sldId id="328" r:id="rId66"/>
    <p:sldId id="329" r:id="rId67"/>
    <p:sldId id="285" r:id="rId6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2" d="100"/>
          <a:sy n="92" d="100"/>
        </p:scale>
        <p:origin x="498"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BB841B78-9A7D-4973-B615-713B35136459}" type="datetimeFigureOut">
              <a:rPr lang="en-US" smtClean="0"/>
              <a:pPr/>
              <a:t>12/20/2016</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046EB06-14DF-4BD4-A13D-30FEF07A1543}" type="slidenum">
              <a:rPr lang="en-US" smtClean="0"/>
              <a:pPr/>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1222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2678520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73009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3689249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46EB06-14DF-4BD4-A13D-30FEF07A1543}" type="slidenum">
              <a:rPr lang="en-US" smtClean="0"/>
              <a:pPr/>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0591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3894135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2509815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2686178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92947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3065798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841B78-9A7D-4973-B615-713B35136459}" type="datetimeFigureOut">
              <a:rPr lang="en-US" smtClean="0"/>
              <a:pPr/>
              <a:t>12/20/2016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792277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BB841B78-9A7D-4973-B615-713B35136459}" type="datetimeFigureOut">
              <a:rPr lang="en-US" smtClean="0"/>
              <a:pPr/>
              <a:t>12/20/2016</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1046EB06-14DF-4BD4-A13D-30FEF07A1543}" type="slidenum">
              <a:rPr lang="en-US" smtClean="0"/>
              <a:pPr/>
              <a:t>‹#›</a:t>
            </a:fld>
            <a:endParaRPr lang="en-US" dirty="0"/>
          </a:p>
        </p:txBody>
      </p:sp>
    </p:spTree>
    <p:extLst>
      <p:ext uri="{BB962C8B-B14F-4D97-AF65-F5344CB8AC3E}">
        <p14:creationId xmlns:p14="http://schemas.microsoft.com/office/powerpoint/2010/main" val="195594742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i="1" dirty="0" smtClean="0">
                <a:solidFill>
                  <a:schemeClr val="tx1"/>
                </a:solidFill>
                <a:latin typeface="Aharoni" panose="02010803020104030203" pitchFamily="2" charset="-79"/>
                <a:cs typeface="Aharoni" panose="02010803020104030203" pitchFamily="2" charset="-79"/>
              </a:rPr>
              <a:t>The Feminine Mystique</a:t>
            </a:r>
            <a:endParaRPr lang="en-US" b="1" i="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Betty Friedan’s 1963 book became the bible of the feminist movement of the 1960s and 1970s.</a:t>
            </a:r>
          </a:p>
          <a:p>
            <a:r>
              <a:rPr lang="en-US" sz="3200" dirty="0" smtClean="0">
                <a:solidFill>
                  <a:schemeClr val="tx1"/>
                </a:solidFill>
              </a:rPr>
              <a:t>Friedan maintained that the post-World War II emphasis on family forced women to think of themselves primarily as housewives and robbed them of their creative potential.</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502  </a:t>
            </a:r>
            <a:endParaRPr lang="en-US" dirty="0"/>
          </a:p>
        </p:txBody>
      </p:sp>
    </p:spTree>
    <p:extLst>
      <p:ext uri="{BB962C8B-B14F-4D97-AF65-F5344CB8AC3E}">
        <p14:creationId xmlns:p14="http://schemas.microsoft.com/office/powerpoint/2010/main" val="46722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Free Speech Movement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Series of protests at the University of California at Berkeley in 1964 and 1965 that opposed the control that the university, and the “establishment” in general, had over the lives of university students.</a:t>
            </a:r>
          </a:p>
          <a:p>
            <a:r>
              <a:rPr lang="en-US" sz="3200" dirty="0" smtClean="0">
                <a:solidFill>
                  <a:schemeClr val="tx1"/>
                </a:solidFill>
              </a:rPr>
              <a:t>Demanded changes in university regulations and in American society.</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540  </a:t>
            </a:r>
            <a:endParaRPr lang="en-US" dirty="0"/>
          </a:p>
        </p:txBody>
      </p:sp>
    </p:spTree>
    <p:extLst>
      <p:ext uri="{BB962C8B-B14F-4D97-AF65-F5344CB8AC3E}">
        <p14:creationId xmlns:p14="http://schemas.microsoft.com/office/powerpoint/2010/main" val="2155936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Counterculture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Created by youth of  the 1960s, who espoused a lifestyle encompassing drug use, free love, and a rejection of adult authority.</a:t>
            </a:r>
          </a:p>
          <a:p>
            <a:r>
              <a:rPr lang="en-US" sz="3200" dirty="0" smtClean="0">
                <a:solidFill>
                  <a:schemeClr val="tx1"/>
                </a:solidFill>
              </a:rPr>
              <a:t>Actual “hippies” were never more than a small percentage of young people.</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541  </a:t>
            </a:r>
            <a:endParaRPr lang="en-US" dirty="0"/>
          </a:p>
        </p:txBody>
      </p:sp>
    </p:spTree>
    <p:extLst>
      <p:ext uri="{BB962C8B-B14F-4D97-AF65-F5344CB8AC3E}">
        <p14:creationId xmlns:p14="http://schemas.microsoft.com/office/powerpoint/2010/main" val="800116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Woodstock Music Festival</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Some perceive this 1969 event as the pinnacle of the 1960s youth counterculture.</a:t>
            </a:r>
          </a:p>
          <a:p>
            <a:r>
              <a:rPr lang="en-US" sz="3200" dirty="0" smtClean="0">
                <a:solidFill>
                  <a:schemeClr val="tx1"/>
                </a:solidFill>
              </a:rPr>
              <a:t>400,000 young people came together for a weekend of music and social harmony.</a:t>
            </a:r>
          </a:p>
          <a:p>
            <a:r>
              <a:rPr lang="en-US" sz="3200" dirty="0" smtClean="0">
                <a:solidFill>
                  <a:schemeClr val="tx1"/>
                </a:solidFill>
              </a:rPr>
              <a:t>The difficulty of mixing the counterculture and radical politics was shown when Pete Townshend kicked Abbie Hoffman offstage.</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542  </a:t>
            </a:r>
            <a:endParaRPr lang="en-US" dirty="0"/>
          </a:p>
        </p:txBody>
      </p:sp>
    </p:spTree>
    <p:extLst>
      <p:ext uri="{BB962C8B-B14F-4D97-AF65-F5344CB8AC3E}">
        <p14:creationId xmlns:p14="http://schemas.microsoft.com/office/powerpoint/2010/main" val="1629697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Vietnamization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Process begun by Richard Nixon of removing American troops from Vietnam and turning more of the fighting over to the South Vietnamese.</a:t>
            </a:r>
          </a:p>
          <a:p>
            <a:r>
              <a:rPr lang="en-US" sz="3200" dirty="0" smtClean="0">
                <a:solidFill>
                  <a:schemeClr val="tx1"/>
                </a:solidFill>
              </a:rPr>
              <a:t>Nixon continued to use intense bombing to aid the South Vietnamese as the American troops left the country.</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543  </a:t>
            </a:r>
            <a:endParaRPr lang="en-US" dirty="0"/>
          </a:p>
        </p:txBody>
      </p:sp>
    </p:spTree>
    <p:extLst>
      <p:ext uri="{BB962C8B-B14F-4D97-AF65-F5344CB8AC3E}">
        <p14:creationId xmlns:p14="http://schemas.microsoft.com/office/powerpoint/2010/main" val="1603971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Kent State University</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Site of a May 1970 anti-war protest where Ohio National Guardsmen fired on protestors, killing 4.</a:t>
            </a:r>
          </a:p>
          <a:p>
            <a:r>
              <a:rPr lang="en-US" sz="3200" dirty="0" smtClean="0">
                <a:solidFill>
                  <a:schemeClr val="tx1"/>
                </a:solidFill>
              </a:rPr>
              <a:t>To many, this event was symbolic of the extreme political tensions that permeated American society in this era.</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544  </a:t>
            </a:r>
            <a:endParaRPr lang="en-US" dirty="0"/>
          </a:p>
        </p:txBody>
      </p:sp>
    </p:spTree>
    <p:extLst>
      <p:ext uri="{BB962C8B-B14F-4D97-AF65-F5344CB8AC3E}">
        <p14:creationId xmlns:p14="http://schemas.microsoft.com/office/powerpoint/2010/main" val="2797677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Pentagon Papers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Government study of American involvement in Vietnam that outlined in detail many of the mistakes that America had there.</a:t>
            </a:r>
          </a:p>
          <a:p>
            <a:r>
              <a:rPr lang="en-US" sz="3200" dirty="0" smtClean="0">
                <a:solidFill>
                  <a:schemeClr val="tx1"/>
                </a:solidFill>
              </a:rPr>
              <a:t>In 1971, a former analyst for the Defense Department, Daniel Ellsberg,, leaked these to the </a:t>
            </a:r>
            <a:r>
              <a:rPr lang="en-US" sz="3200" i="1" dirty="0" smtClean="0">
                <a:solidFill>
                  <a:schemeClr val="tx1"/>
                </a:solidFill>
              </a:rPr>
              <a:t>New York Times</a:t>
            </a:r>
            <a:r>
              <a:rPr lang="en-US" sz="3200" dirty="0" smtClean="0">
                <a:solidFill>
                  <a:schemeClr val="tx1"/>
                </a:solidFill>
              </a:rPr>
              <a:t>.</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545  </a:t>
            </a:r>
            <a:endParaRPr lang="en-US" dirty="0"/>
          </a:p>
        </p:txBody>
      </p:sp>
    </p:spTree>
    <p:extLst>
      <p:ext uri="{BB962C8B-B14F-4D97-AF65-F5344CB8AC3E}">
        <p14:creationId xmlns:p14="http://schemas.microsoft.com/office/powerpoint/2010/main" val="1005805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i="1" dirty="0" smtClean="0">
                <a:solidFill>
                  <a:schemeClr val="tx1"/>
                </a:solidFill>
                <a:latin typeface="Aharoni" panose="02010803020104030203" pitchFamily="2" charset="-79"/>
                <a:cs typeface="Aharoni" panose="02010803020104030203" pitchFamily="2" charset="-79"/>
              </a:rPr>
              <a:t>Silent Spring</a:t>
            </a:r>
            <a:endParaRPr lang="en-US" b="1" i="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1962 book by Rachel Carson warned about the dangers of DDT.</a:t>
            </a:r>
          </a:p>
          <a:p>
            <a:r>
              <a:rPr lang="en-US" sz="3200" dirty="0" smtClean="0">
                <a:solidFill>
                  <a:schemeClr val="tx1"/>
                </a:solidFill>
              </a:rPr>
              <a:t>Helped spark the birth of the modern environmental movement.</a:t>
            </a:r>
          </a:p>
          <a:p>
            <a:r>
              <a:rPr lang="en-US" sz="3200" dirty="0" smtClean="0">
                <a:solidFill>
                  <a:schemeClr val="tx1"/>
                </a:solidFill>
              </a:rPr>
              <a:t>In 1970, the </a:t>
            </a:r>
            <a:r>
              <a:rPr lang="en-US" sz="3200" b="1" dirty="0" smtClean="0">
                <a:solidFill>
                  <a:schemeClr val="tx1"/>
                </a:solidFill>
              </a:rPr>
              <a:t>Environmental Protection Agency</a:t>
            </a:r>
            <a:r>
              <a:rPr lang="en-US" sz="3200" dirty="0" smtClean="0">
                <a:solidFill>
                  <a:schemeClr val="tx1"/>
                </a:solidFill>
              </a:rPr>
              <a:t> was created, and in 1972 DDT was banned and pesticides more tightly regulated.</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547 </a:t>
            </a:r>
            <a:endParaRPr lang="en-US" dirty="0"/>
          </a:p>
        </p:txBody>
      </p:sp>
    </p:spTree>
    <p:extLst>
      <p:ext uri="{BB962C8B-B14F-4D97-AF65-F5344CB8AC3E}">
        <p14:creationId xmlns:p14="http://schemas.microsoft.com/office/powerpoint/2010/main" val="1307350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“Southern Strategy”</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Plan begun by Richard Nixon that has made the Republican Party dominant in many areas of the South that had previously voted Democratic.</a:t>
            </a:r>
          </a:p>
          <a:p>
            <a:r>
              <a:rPr lang="en-US" sz="3200" dirty="0" smtClean="0">
                <a:solidFill>
                  <a:schemeClr val="tx1"/>
                </a:solidFill>
              </a:rPr>
              <a:t>Republicans like Nixon and Reagan did this by emphasizing law and order and traditional values in their campaigns.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552  </a:t>
            </a:r>
            <a:endParaRPr lang="en-US" dirty="0"/>
          </a:p>
        </p:txBody>
      </p:sp>
    </p:spTree>
    <p:extLst>
      <p:ext uri="{BB962C8B-B14F-4D97-AF65-F5344CB8AC3E}">
        <p14:creationId xmlns:p14="http://schemas.microsoft.com/office/powerpoint/2010/main" val="1708369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Détente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Refers to the lessening of tensions between countries.</a:t>
            </a:r>
          </a:p>
          <a:p>
            <a:r>
              <a:rPr lang="en-US" sz="3200" dirty="0" smtClean="0">
                <a:solidFill>
                  <a:schemeClr val="tx1"/>
                </a:solidFill>
              </a:rPr>
              <a:t>A policy of détente between the United States and the Soviet Union and Communist China began with Richard Nixon.</a:t>
            </a:r>
          </a:p>
          <a:p>
            <a:r>
              <a:rPr lang="en-US" sz="3200" dirty="0" smtClean="0">
                <a:solidFill>
                  <a:schemeClr val="tx1"/>
                </a:solidFill>
              </a:rPr>
              <a:t>A chief architect of the policy was National Security Advisor Henry Kissinger.</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553  </a:t>
            </a:r>
            <a:endParaRPr lang="en-US" dirty="0"/>
          </a:p>
        </p:txBody>
      </p:sp>
    </p:spTree>
    <p:extLst>
      <p:ext uri="{BB962C8B-B14F-4D97-AF65-F5344CB8AC3E}">
        <p14:creationId xmlns:p14="http://schemas.microsoft.com/office/powerpoint/2010/main" val="1024047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SALT I (Strategic Arms Limitation Talks)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1972 treaty signed by Richard Nixon and Soviet premier Leonid Brezhnev limiting the development of additional nuclear weapons systems and defense systems to stop them.</a:t>
            </a:r>
          </a:p>
          <a:p>
            <a:r>
              <a:rPr lang="en-US" sz="3200" dirty="0" smtClean="0">
                <a:solidFill>
                  <a:schemeClr val="tx1"/>
                </a:solidFill>
              </a:rPr>
              <a:t>Only partially effective in halting the development of nuclear weaponry.</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555  </a:t>
            </a:r>
            <a:endParaRPr lang="en-US" dirty="0"/>
          </a:p>
        </p:txBody>
      </p:sp>
    </p:spTree>
    <p:extLst>
      <p:ext uri="{BB962C8B-B14F-4D97-AF65-F5344CB8AC3E}">
        <p14:creationId xmlns:p14="http://schemas.microsoft.com/office/powerpoint/2010/main" val="1458386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NOW (National Organization for Women)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Formed inn 1966, with Betty </a:t>
            </a:r>
            <a:r>
              <a:rPr lang="en-US" sz="3200" dirty="0">
                <a:solidFill>
                  <a:schemeClr val="tx1"/>
                </a:solidFill>
              </a:rPr>
              <a:t>F</a:t>
            </a:r>
            <a:r>
              <a:rPr lang="en-US" sz="3200" dirty="0" smtClean="0">
                <a:solidFill>
                  <a:schemeClr val="tx1"/>
                </a:solidFill>
              </a:rPr>
              <a:t>riedan as its first president.</a:t>
            </a:r>
          </a:p>
          <a:p>
            <a:r>
              <a:rPr lang="en-US" sz="3200" dirty="0" smtClean="0">
                <a:solidFill>
                  <a:schemeClr val="tx1"/>
                </a:solidFill>
              </a:rPr>
              <a:t>NOW was at first interested in publicizing inequalities for women in the workplace.</a:t>
            </a:r>
          </a:p>
          <a:p>
            <a:r>
              <a:rPr lang="en-US" sz="3200" dirty="0" smtClean="0">
                <a:solidFill>
                  <a:schemeClr val="tx1"/>
                </a:solidFill>
              </a:rPr>
              <a:t>The focus of the organization later turned to social issues and the unsuccessful effort to pass the Equal Rights Amendment.</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525  </a:t>
            </a:r>
            <a:endParaRPr lang="en-US" dirty="0"/>
          </a:p>
        </p:txBody>
      </p:sp>
    </p:spTree>
    <p:extLst>
      <p:ext uri="{BB962C8B-B14F-4D97-AF65-F5344CB8AC3E}">
        <p14:creationId xmlns:p14="http://schemas.microsoft.com/office/powerpoint/2010/main" val="202505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Watergate Affair</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The break-in into Democratic campaign headquarters was part of a series of dirty tricks carried out by the campaign to re-elect Richard Nixon.</a:t>
            </a:r>
          </a:p>
          <a:p>
            <a:r>
              <a:rPr lang="en-US" sz="3200" dirty="0" smtClean="0">
                <a:solidFill>
                  <a:schemeClr val="tx1"/>
                </a:solidFill>
              </a:rPr>
              <a:t>Efforts were made to cover up these actions.</a:t>
            </a:r>
          </a:p>
          <a:p>
            <a:r>
              <a:rPr lang="en-US" sz="3200" dirty="0" smtClean="0">
                <a:solidFill>
                  <a:schemeClr val="tx1"/>
                </a:solidFill>
              </a:rPr>
              <a:t>In the end, numerous officials went to jail for this and President Nixon was forced to resign.</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a:t> </a:t>
            </a:r>
            <a:r>
              <a:rPr lang="en-US" dirty="0" smtClean="0"/>
              <a:t>557  </a:t>
            </a:r>
            <a:endParaRPr lang="en-US" dirty="0"/>
          </a:p>
        </p:txBody>
      </p:sp>
    </p:spTree>
    <p:extLst>
      <p:ext uri="{BB962C8B-B14F-4D97-AF65-F5344CB8AC3E}">
        <p14:creationId xmlns:p14="http://schemas.microsoft.com/office/powerpoint/2010/main" val="3503529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“Enemies List”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In 1971, Richard Nixon created a list of people he believed were out to get him.</a:t>
            </a:r>
          </a:p>
          <a:p>
            <a:r>
              <a:rPr lang="en-US" sz="3200" dirty="0" smtClean="0">
                <a:solidFill>
                  <a:schemeClr val="tx1"/>
                </a:solidFill>
              </a:rPr>
              <a:t>Reflected his political paranoia, and included people like senator Edward Kennedy, newsman Daniel Schorr, and quarterback Joe Namath.</a:t>
            </a:r>
          </a:p>
          <a:p>
            <a:r>
              <a:rPr lang="en-US" sz="3200" dirty="0" smtClean="0">
                <a:solidFill>
                  <a:schemeClr val="tx1"/>
                </a:solidFill>
              </a:rPr>
              <a:t>They were sometimes wiretapped.</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558  </a:t>
            </a:r>
            <a:endParaRPr lang="en-US" dirty="0"/>
          </a:p>
        </p:txBody>
      </p:sp>
    </p:spTree>
    <p:extLst>
      <p:ext uri="{BB962C8B-B14F-4D97-AF65-F5344CB8AC3E}">
        <p14:creationId xmlns:p14="http://schemas.microsoft.com/office/powerpoint/2010/main" val="2127478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Plumbers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These intelligence professionals worked for the committee to reelect Nixon in 1972.</a:t>
            </a:r>
          </a:p>
          <a:p>
            <a:r>
              <a:rPr lang="en-US" sz="3200" dirty="0" smtClean="0">
                <a:solidFill>
                  <a:schemeClr val="tx1"/>
                </a:solidFill>
              </a:rPr>
              <a:t>They were to stop “leaks” and perform “dirty tricks” on political opponents.</a:t>
            </a:r>
          </a:p>
          <a:p>
            <a:r>
              <a:rPr lang="en-US" sz="3200" dirty="0" smtClean="0">
                <a:solidFill>
                  <a:schemeClr val="tx1"/>
                </a:solidFill>
              </a:rPr>
              <a:t>They broke into the office of Daniel Ellsberg’s psychiatrist, looking for damaging information against Ellsberg.</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559  </a:t>
            </a:r>
            <a:endParaRPr lang="en-US" dirty="0"/>
          </a:p>
        </p:txBody>
      </p:sp>
    </p:spTree>
    <p:extLst>
      <p:ext uri="{BB962C8B-B14F-4D97-AF65-F5344CB8AC3E}">
        <p14:creationId xmlns:p14="http://schemas.microsoft.com/office/powerpoint/2010/main" val="1410667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Special Prosecutor</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Official appointed to investigate specific government wrongdoing.</a:t>
            </a:r>
          </a:p>
          <a:p>
            <a:r>
              <a:rPr lang="en-US" sz="3200" dirty="0" smtClean="0">
                <a:solidFill>
                  <a:schemeClr val="tx1"/>
                </a:solidFill>
              </a:rPr>
              <a:t>Archibald Cox was assigned to investigate Watergate, while Kenneth Starr investigated the connections between President Clinton and Whitewater.</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560  </a:t>
            </a:r>
            <a:endParaRPr lang="en-US" dirty="0"/>
          </a:p>
        </p:txBody>
      </p:sp>
    </p:spTree>
    <p:extLst>
      <p:ext uri="{BB962C8B-B14F-4D97-AF65-F5344CB8AC3E}">
        <p14:creationId xmlns:p14="http://schemas.microsoft.com/office/powerpoint/2010/main" val="66623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Whitewater Affair</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The suicide of a longtime friend of the president, Vince Foster, helped spark an escalating inquiry into some bank and real estate ventures involving the president and his wife in the early 1980s, in what became known as the whitewater affair.  An independent counsel began examining these issues in 1993 (the Clintons were eventually cleared of wrongdoing in 2000).</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b="1" smtClean="0"/>
              <a:t>:</a:t>
            </a:r>
            <a:r>
              <a:rPr lang="en-US" smtClean="0"/>
              <a:t>  </a:t>
            </a:r>
            <a:r>
              <a:rPr lang="en-US" smtClean="0"/>
              <a:t>30</a:t>
            </a:r>
            <a:endParaRPr lang="en-US" dirty="0"/>
          </a:p>
        </p:txBody>
      </p:sp>
    </p:spTree>
    <p:extLst>
      <p:ext uri="{BB962C8B-B14F-4D97-AF65-F5344CB8AC3E}">
        <p14:creationId xmlns:p14="http://schemas.microsoft.com/office/powerpoint/2010/main" val="3282300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“Saturday Night Massacre”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On October 20, 1973, Richard Nixon ordered the firing of Archibald Cos, the special prosecutor in the Watergate case.</a:t>
            </a:r>
          </a:p>
          <a:p>
            <a:r>
              <a:rPr lang="en-US" sz="3200" dirty="0" smtClean="0">
                <a:solidFill>
                  <a:schemeClr val="tx1"/>
                </a:solidFill>
              </a:rPr>
              <a:t>Attorney General Elliot Richardson and several other Justice Department officials refused to carry out this order and resigned.</a:t>
            </a:r>
          </a:p>
          <a:p>
            <a:r>
              <a:rPr lang="en-US" sz="3200" dirty="0" smtClean="0">
                <a:solidFill>
                  <a:schemeClr val="tx1"/>
                </a:solidFill>
              </a:rPr>
              <a:t>Damaged Nixon’s popularity.</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561  </a:t>
            </a:r>
            <a:endParaRPr lang="en-US" dirty="0"/>
          </a:p>
        </p:txBody>
      </p:sp>
    </p:spTree>
    <p:extLst>
      <p:ext uri="{BB962C8B-B14F-4D97-AF65-F5344CB8AC3E}">
        <p14:creationId xmlns:p14="http://schemas.microsoft.com/office/powerpoint/2010/main" val="404228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Stagflation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 unique economic situation faced political leaders of the early 1970s, where inflation and recession occurred simultaneously.</a:t>
            </a:r>
          </a:p>
          <a:p>
            <a:r>
              <a:rPr lang="en-US" sz="3200" dirty="0" smtClean="0">
                <a:solidFill>
                  <a:schemeClr val="tx1"/>
                </a:solidFill>
              </a:rPr>
              <a:t>Previously, in times of inflation, the economy was improving and vice versa.</a:t>
            </a:r>
          </a:p>
          <a:p>
            <a:r>
              <a:rPr lang="en-US" sz="3200" dirty="0" smtClean="0">
                <a:solidFill>
                  <a:schemeClr val="tx1"/>
                </a:solidFill>
              </a:rPr>
              <a:t>Nixon responded with wage and price controls and increased government spending.</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562  </a:t>
            </a:r>
            <a:endParaRPr lang="en-US" dirty="0"/>
          </a:p>
        </p:txBody>
      </p:sp>
    </p:spTree>
    <p:extLst>
      <p:ext uri="{BB962C8B-B14F-4D97-AF65-F5344CB8AC3E}">
        <p14:creationId xmlns:p14="http://schemas.microsoft.com/office/powerpoint/2010/main" val="1751813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OPEC</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The Organization of Petroleum Exporting Countries sets the price for crude oil and determines how much of it will be produced.</a:t>
            </a:r>
          </a:p>
          <a:p>
            <a:r>
              <a:rPr lang="en-US" sz="3200" dirty="0" smtClean="0">
                <a:solidFill>
                  <a:schemeClr val="tx1"/>
                </a:solidFill>
              </a:rPr>
              <a:t>The decision of OPEC to raise oil prices in 1973 had a dramatic economic impact on the United States and the rest of the world.</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563  </a:t>
            </a:r>
            <a:endParaRPr lang="en-US" dirty="0"/>
          </a:p>
        </p:txBody>
      </p:sp>
    </p:spTree>
    <p:extLst>
      <p:ext uri="{BB962C8B-B14F-4D97-AF65-F5344CB8AC3E}">
        <p14:creationId xmlns:p14="http://schemas.microsoft.com/office/powerpoint/2010/main" val="3981581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New Right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Conservation movement that began in the 1960s and triumphed with the election of Ronald Reagan in 1980.</a:t>
            </a:r>
          </a:p>
          <a:p>
            <a:r>
              <a:rPr lang="en-US" sz="3200" dirty="0" smtClean="0">
                <a:solidFill>
                  <a:schemeClr val="tx1"/>
                </a:solidFill>
              </a:rPr>
              <a:t>Able to attract many middle-class and southern voters to the Republican Party by emphasizing the themes of patriotism, smaller government, and “traditional values.”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568  </a:t>
            </a:r>
            <a:endParaRPr lang="en-US" dirty="0"/>
          </a:p>
        </p:txBody>
      </p:sp>
    </p:spTree>
    <p:extLst>
      <p:ext uri="{BB962C8B-B14F-4D97-AF65-F5344CB8AC3E}">
        <p14:creationId xmlns:p14="http://schemas.microsoft.com/office/powerpoint/2010/main" val="3145705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New Federalism</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Series of Nixon administration policies that began to give some power back to the  states that had been held by the federal government.</a:t>
            </a:r>
          </a:p>
          <a:p>
            <a:r>
              <a:rPr lang="en-US" sz="3200" dirty="0" smtClean="0">
                <a:solidFill>
                  <a:schemeClr val="tx1"/>
                </a:solidFill>
              </a:rPr>
              <a:t>Some tax dollars were returned to state and local governments in “block grants.”</a:t>
            </a:r>
          </a:p>
          <a:p>
            <a:r>
              <a:rPr lang="en-US" sz="3200" dirty="0" smtClean="0">
                <a:solidFill>
                  <a:schemeClr val="tx1"/>
                </a:solidFill>
              </a:rPr>
              <a:t>This money was spent on local priorities.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570 </a:t>
            </a:r>
            <a:endParaRPr lang="en-US" dirty="0"/>
          </a:p>
        </p:txBody>
      </p:sp>
    </p:spTree>
    <p:extLst>
      <p:ext uri="{BB962C8B-B14F-4D97-AF65-F5344CB8AC3E}">
        <p14:creationId xmlns:p14="http://schemas.microsoft.com/office/powerpoint/2010/main" val="1433801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i="1" dirty="0" smtClean="0">
                <a:solidFill>
                  <a:schemeClr val="tx1"/>
                </a:solidFill>
                <a:latin typeface="Aharoni" panose="02010803020104030203" pitchFamily="2" charset="-79"/>
                <a:cs typeface="Aharoni" panose="02010803020104030203" pitchFamily="2" charset="-79"/>
              </a:rPr>
              <a:t>Ms.</a:t>
            </a:r>
            <a:endParaRPr lang="en-US" b="1" i="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Magazine founded by feminist Gloria Steinem in 1972.</a:t>
            </a:r>
          </a:p>
          <a:p>
            <a:r>
              <a:rPr lang="en-US" sz="3200" dirty="0" smtClean="0">
                <a:solidFill>
                  <a:schemeClr val="tx1"/>
                </a:solidFill>
              </a:rPr>
              <a:t>Glossy publication was aimed at feminist readers.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526  </a:t>
            </a:r>
            <a:endParaRPr lang="en-US" dirty="0"/>
          </a:p>
        </p:txBody>
      </p:sp>
    </p:spTree>
    <p:extLst>
      <p:ext uri="{BB962C8B-B14F-4D97-AF65-F5344CB8AC3E}">
        <p14:creationId xmlns:p14="http://schemas.microsoft.com/office/powerpoint/2010/main" val="1448541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Opening to China</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During the 1950s and 1960s the United States refused to diplomatically recognize the People’s Republic of China (“Red China”).</a:t>
            </a:r>
          </a:p>
          <a:p>
            <a:r>
              <a:rPr lang="en-US" sz="3200" dirty="0" smtClean="0">
                <a:solidFill>
                  <a:schemeClr val="tx1"/>
                </a:solidFill>
              </a:rPr>
              <a:t>Richard Nixon and Henry Kissinger decided that a new approach to China was necessary.</a:t>
            </a:r>
          </a:p>
          <a:p>
            <a:r>
              <a:rPr lang="en-US" sz="3200" dirty="0" smtClean="0">
                <a:solidFill>
                  <a:schemeClr val="tx1"/>
                </a:solidFill>
              </a:rPr>
              <a:t>In 1972, Nixon visited China, opening a new era in Sino-American relations.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573 </a:t>
            </a:r>
            <a:endParaRPr lang="en-US" dirty="0"/>
          </a:p>
        </p:txBody>
      </p:sp>
    </p:spTree>
    <p:extLst>
      <p:ext uri="{BB962C8B-B14F-4D97-AF65-F5344CB8AC3E}">
        <p14:creationId xmlns:p14="http://schemas.microsoft.com/office/powerpoint/2010/main" val="3415922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“Smoking Gun”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During the Watergate scandal, President Nixon’s opponents searched for a “smoking gun” that linked him to criminal activity.</a:t>
            </a:r>
          </a:p>
          <a:p>
            <a:r>
              <a:rPr lang="en-US" sz="3200" dirty="0" smtClean="0">
                <a:solidFill>
                  <a:schemeClr val="tx1"/>
                </a:solidFill>
              </a:rPr>
              <a:t>After a court battle, Nixon was forced to release tapes of conversations in the Oval Office that showed him plotting a cover-up.</a:t>
            </a:r>
          </a:p>
          <a:p>
            <a:r>
              <a:rPr lang="en-US" sz="3200" dirty="0" smtClean="0">
                <a:solidFill>
                  <a:schemeClr val="tx1"/>
                </a:solidFill>
              </a:rPr>
              <a:t>This revelation led to his resignation.</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574  </a:t>
            </a:r>
            <a:endParaRPr lang="en-US" dirty="0"/>
          </a:p>
        </p:txBody>
      </p:sp>
    </p:spTree>
    <p:extLst>
      <p:ext uri="{BB962C8B-B14F-4D97-AF65-F5344CB8AC3E}">
        <p14:creationId xmlns:p14="http://schemas.microsoft.com/office/powerpoint/2010/main" val="329566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WIN (Whip Inflation Now)</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President Gerald Ford and his administration wrestled unsuccessfully with the unemployment and inflation that plagued the United States in the 1970s.</a:t>
            </a:r>
          </a:p>
          <a:p>
            <a:r>
              <a:rPr lang="en-US" sz="3200" dirty="0" smtClean="0">
                <a:solidFill>
                  <a:schemeClr val="tx1"/>
                </a:solidFill>
              </a:rPr>
              <a:t>Pushed for tax and spending cuts.</a:t>
            </a:r>
          </a:p>
          <a:p>
            <a:r>
              <a:rPr lang="en-US" sz="3200" dirty="0" smtClean="0">
                <a:solidFill>
                  <a:schemeClr val="tx1"/>
                </a:solidFill>
              </a:rPr>
              <a:t>Tried to build confidence through the wearing of WIN buttons, with little success.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575  </a:t>
            </a:r>
            <a:endParaRPr lang="en-US" dirty="0"/>
          </a:p>
        </p:txBody>
      </p:sp>
    </p:spTree>
    <p:extLst>
      <p:ext uri="{BB962C8B-B14F-4D97-AF65-F5344CB8AC3E}">
        <p14:creationId xmlns:p14="http://schemas.microsoft.com/office/powerpoint/2010/main" val="3953672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“Stonewall Riot”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pPr lvl="0"/>
            <a:r>
              <a:rPr lang="en-US" sz="3200" dirty="0" smtClean="0">
                <a:solidFill>
                  <a:schemeClr val="tx1"/>
                </a:solidFill>
              </a:rPr>
              <a:t>On June 27, 1969, police officers raided the Stonewall Inn, a gay nightclub in New York City’s Greenwich Village, and began arresting patrons imply for frequenting the place.  </a:t>
            </a:r>
          </a:p>
          <a:p>
            <a:pPr lvl="0"/>
            <a:r>
              <a:rPr lang="en-US" sz="3200" dirty="0" smtClean="0">
                <a:solidFill>
                  <a:schemeClr val="tx1"/>
                </a:solidFill>
              </a:rPr>
              <a:t>The “Stonewall Riot” that followed was significant because it marked the beginning of the gay liberation movement.</a:t>
            </a:r>
          </a:p>
          <a:p>
            <a:pPr>
              <a:buNone/>
            </a:pP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30</a:t>
            </a:r>
            <a:endParaRPr lang="en-US" dirty="0"/>
          </a:p>
        </p:txBody>
      </p:sp>
    </p:spTree>
    <p:extLst>
      <p:ext uri="{BB962C8B-B14F-4D97-AF65-F5344CB8AC3E}">
        <p14:creationId xmlns:p14="http://schemas.microsoft.com/office/powerpoint/2010/main" val="3923800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Sandra Day O’Conner</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Arizona state senator from 1969 to 1974, appointed to the Arizona Court of Appeals in 1979. Reagan appointed her to the U.S. Supreme Court, making her the first female Justice of the Supreme Court.</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30</a:t>
            </a:r>
            <a:endParaRPr lang="en-US" dirty="0"/>
          </a:p>
        </p:txBody>
      </p:sp>
    </p:spTree>
    <p:extLst>
      <p:ext uri="{BB962C8B-B14F-4D97-AF65-F5344CB8AC3E}">
        <p14:creationId xmlns:p14="http://schemas.microsoft.com/office/powerpoint/2010/main" val="3923800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Geraldine Ferraro</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In 1984, the Democratic Party chose a woman, Representative Geraldine Ferraro of New York as its vice presidential candidate.</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30</a:t>
            </a:r>
            <a:endParaRPr lang="en-US" dirty="0"/>
          </a:p>
        </p:txBody>
      </p:sp>
    </p:spTree>
    <p:extLst>
      <p:ext uri="{BB962C8B-B14F-4D97-AF65-F5344CB8AC3E}">
        <p14:creationId xmlns:p14="http://schemas.microsoft.com/office/powerpoint/2010/main" val="3923800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Indian Civil Rights Act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In 1968, Congress passed the Indian Civil Rights Act, which guaranteed reservation Indians many of the protections accorded other citizens by the Bill of Rights, but which also recognized the legitimacy of tribal laws within the reservations.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30</a:t>
            </a:r>
            <a:endParaRPr lang="en-US" dirty="0"/>
          </a:p>
        </p:txBody>
      </p:sp>
    </p:spTree>
    <p:extLst>
      <p:ext uri="{BB962C8B-B14F-4D97-AF65-F5344CB8AC3E}">
        <p14:creationId xmlns:p14="http://schemas.microsoft.com/office/powerpoint/2010/main" val="3923800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Spiro Agnew</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His political strategy of "courting" the South and bad-mouthing those Northerners who bad- mouthed the South. He chose Spiro Agnew, the Governor of Maryland, as his running mate to get the Southern vote.</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30</a:t>
            </a:r>
            <a:endParaRPr lang="en-US" dirty="0"/>
          </a:p>
        </p:txBody>
      </p:sp>
    </p:spTree>
    <p:extLst>
      <p:ext uri="{BB962C8B-B14F-4D97-AF65-F5344CB8AC3E}">
        <p14:creationId xmlns:p14="http://schemas.microsoft.com/office/powerpoint/2010/main" val="3923800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Committee to Re-elect the President (CREEP)</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 few members of CREEP were among those who had broken into the Democratic headquarters at the Watergate hotel.</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30</a:t>
            </a:r>
            <a:endParaRPr lang="en-US" dirty="0"/>
          </a:p>
        </p:txBody>
      </p:sp>
    </p:spTree>
    <p:extLst>
      <p:ext uri="{BB962C8B-B14F-4D97-AF65-F5344CB8AC3E}">
        <p14:creationId xmlns:p14="http://schemas.microsoft.com/office/powerpoint/2010/main" val="3923800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“Deregulation”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fontScale="85000" lnSpcReduction="10000"/>
          </a:bodyPr>
          <a:lstStyle/>
          <a:p>
            <a:r>
              <a:rPr lang="en-US" sz="3200" dirty="0" smtClean="0">
                <a:solidFill>
                  <a:schemeClr val="tx1"/>
                </a:solidFill>
              </a:rPr>
              <a:t>“Deregulation,” an idea many Democrats had begun to embrace in the Carter years, became almost a religion in the Regan administration.  </a:t>
            </a:r>
          </a:p>
          <a:p>
            <a:r>
              <a:rPr lang="en-US" sz="3200" dirty="0" smtClean="0">
                <a:solidFill>
                  <a:schemeClr val="tx1"/>
                </a:solidFill>
              </a:rPr>
              <a:t>Secretary of the Interior James Watt, opened up public lands and water to development.  The Environment Protection Agency relaxed or entirely eliminated the enforcement of major environmental laws and regulations.  The Civil Rights Division eased enforcement of civil rights laws.  The Department of Transportation slowed implementation of new rules limiting automobile emissions and imposing new safety standards on cars and trucks.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30</a:t>
            </a:r>
            <a:endParaRPr lang="en-US" dirty="0"/>
          </a:p>
        </p:txBody>
      </p:sp>
    </p:spTree>
    <p:extLst>
      <p:ext uri="{BB962C8B-B14F-4D97-AF65-F5344CB8AC3E}">
        <p14:creationId xmlns:p14="http://schemas.microsoft.com/office/powerpoint/2010/main" val="3923800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i="1" dirty="0" smtClean="0">
                <a:solidFill>
                  <a:schemeClr val="tx1"/>
                </a:solidFill>
                <a:latin typeface="Aharoni" panose="02010803020104030203" pitchFamily="2" charset="-79"/>
                <a:cs typeface="Aharoni" panose="02010803020104030203" pitchFamily="2" charset="-79"/>
              </a:rPr>
              <a:t>Roe v. Wade</a:t>
            </a:r>
            <a:endParaRPr lang="en-US" b="1" i="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1973 Supreme Court decision that made abortion legal in the first trimester.</a:t>
            </a:r>
          </a:p>
          <a:p>
            <a:r>
              <a:rPr lang="en-US" sz="3200" dirty="0" smtClean="0">
                <a:solidFill>
                  <a:schemeClr val="tx1"/>
                </a:solidFill>
              </a:rPr>
              <a:t>Justices voting in the majority of this 5-2 decision stated that a woman’s right to privacy underlay the legalization of abortion.</a:t>
            </a:r>
          </a:p>
          <a:p>
            <a:r>
              <a:rPr lang="en-US" sz="3200" dirty="0" smtClean="0">
                <a:solidFill>
                  <a:schemeClr val="tx1"/>
                </a:solidFill>
              </a:rPr>
              <a:t>Abortion continues to be hotly debated.</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527  </a:t>
            </a:r>
            <a:endParaRPr lang="en-US" dirty="0"/>
          </a:p>
        </p:txBody>
      </p:sp>
    </p:spTree>
    <p:extLst>
      <p:ext uri="{BB962C8B-B14F-4D97-AF65-F5344CB8AC3E}">
        <p14:creationId xmlns:p14="http://schemas.microsoft.com/office/powerpoint/2010/main" val="390424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Camp David Accords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Treaty between Egypt and Israel brokered by President Jimmy Carter and signed in early 1979.</a:t>
            </a:r>
          </a:p>
          <a:p>
            <a:r>
              <a:rPr lang="en-US" sz="3200" dirty="0" smtClean="0">
                <a:solidFill>
                  <a:schemeClr val="tx1"/>
                </a:solidFill>
              </a:rPr>
              <a:t>Israel agreed to given back territory in the Sinai Peninsula to Egypt, while Egypt agreed to recognize Israel’s right to exist as a nation.</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31</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564  </a:t>
            </a:r>
            <a:endParaRPr lang="en-US" dirty="0"/>
          </a:p>
        </p:txBody>
      </p:sp>
    </p:spTree>
    <p:extLst>
      <p:ext uri="{BB962C8B-B14F-4D97-AF65-F5344CB8AC3E}">
        <p14:creationId xmlns:p14="http://schemas.microsoft.com/office/powerpoint/2010/main" val="183662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Iranian Hostage Crisis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On November 4, 1979, Iranian radicals seized the American embassy in Tehran, and took all the Americans there hostage.</a:t>
            </a:r>
          </a:p>
          <a:p>
            <a:r>
              <a:rPr lang="en-US" sz="3200" dirty="0" smtClean="0">
                <a:solidFill>
                  <a:schemeClr val="tx1"/>
                </a:solidFill>
              </a:rPr>
              <a:t>Humiliated the U.S. as diplomatic and military efforts to free the hostages failed.</a:t>
            </a:r>
          </a:p>
          <a:p>
            <a:r>
              <a:rPr lang="en-US" sz="3200" dirty="0" smtClean="0">
                <a:solidFill>
                  <a:schemeClr val="tx1"/>
                </a:solidFill>
              </a:rPr>
              <a:t>The hostages were not freed until January 20, 1981, when Reagan took office.</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31</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565  </a:t>
            </a:r>
            <a:endParaRPr lang="en-US" dirty="0"/>
          </a:p>
        </p:txBody>
      </p:sp>
    </p:spTree>
    <p:extLst>
      <p:ext uri="{BB962C8B-B14F-4D97-AF65-F5344CB8AC3E}">
        <p14:creationId xmlns:p14="http://schemas.microsoft.com/office/powerpoint/2010/main" val="2077421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Religious Right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Primarily Protestant movement grew greatly in the 1970s and pushed to return “morality” to the forefront in American life.</a:t>
            </a:r>
          </a:p>
          <a:p>
            <a:r>
              <a:rPr lang="en-US" sz="3200" dirty="0" smtClean="0">
                <a:solidFill>
                  <a:schemeClr val="tx1"/>
                </a:solidFill>
              </a:rPr>
              <a:t>Especially active in opposing abortion, and since the 1980s has extended its influence into the political sphere by endorsing and campaigning for candidates.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31</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567  </a:t>
            </a:r>
            <a:endParaRPr lang="en-US" dirty="0"/>
          </a:p>
        </p:txBody>
      </p:sp>
    </p:spTree>
    <p:extLst>
      <p:ext uri="{BB962C8B-B14F-4D97-AF65-F5344CB8AC3E}">
        <p14:creationId xmlns:p14="http://schemas.microsoft.com/office/powerpoint/2010/main" val="22000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Supply-Side Economics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Economic theory adopted by Ronald Reagan stating that economic growth would be best encouraged by lowering the taxes of wealthy businessmen and investors.</a:t>
            </a:r>
          </a:p>
          <a:p>
            <a:r>
              <a:rPr lang="en-US" sz="3200" dirty="0" smtClean="0">
                <a:solidFill>
                  <a:schemeClr val="tx1"/>
                </a:solidFill>
              </a:rPr>
              <a:t>This would give them more cash, which they would use to start businesses, invest, and thereby stimulate the economy.</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31</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569  </a:t>
            </a:r>
            <a:endParaRPr lang="en-US" dirty="0"/>
          </a:p>
        </p:txBody>
      </p:sp>
    </p:spTree>
    <p:extLst>
      <p:ext uri="{BB962C8B-B14F-4D97-AF65-F5344CB8AC3E}">
        <p14:creationId xmlns:p14="http://schemas.microsoft.com/office/powerpoint/2010/main" val="2434962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Tax Reform Act of 1986</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The biggest tax cut in American history, this measure cut taxes by $750 billion over 5 years and cut personal income taxes by 25%.</a:t>
            </a:r>
          </a:p>
          <a:p>
            <a:r>
              <a:rPr lang="en-US" sz="3200" dirty="0" smtClean="0">
                <a:solidFill>
                  <a:schemeClr val="tx1"/>
                </a:solidFill>
              </a:rPr>
              <a:t>President Reagan believed that this would stimulate the economy.</a:t>
            </a:r>
          </a:p>
          <a:p>
            <a:r>
              <a:rPr lang="en-US" sz="3200" dirty="0" smtClean="0">
                <a:solidFill>
                  <a:schemeClr val="tx1"/>
                </a:solidFill>
              </a:rPr>
              <a:t>Critics blamed it for budget deficits.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31</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571  </a:t>
            </a:r>
            <a:endParaRPr lang="en-US" dirty="0"/>
          </a:p>
        </p:txBody>
      </p:sp>
    </p:spTree>
    <p:extLst>
      <p:ext uri="{BB962C8B-B14F-4D97-AF65-F5344CB8AC3E}">
        <p14:creationId xmlns:p14="http://schemas.microsoft.com/office/powerpoint/2010/main" val="1815775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Iran-Contra Affair</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During Ronald Reagan’s second term, officials sold missiles to Iran, hoping this would help free American hostages in Iran.</a:t>
            </a:r>
          </a:p>
          <a:p>
            <a:r>
              <a:rPr lang="en-US" sz="3200" dirty="0" smtClean="0">
                <a:solidFill>
                  <a:schemeClr val="tx1"/>
                </a:solidFill>
              </a:rPr>
              <a:t>Used the profits to aid the anti-communist Contra forces in Nicaragua.</a:t>
            </a:r>
          </a:p>
          <a:p>
            <a:r>
              <a:rPr lang="en-US" sz="3200" dirty="0" smtClean="0">
                <a:solidFill>
                  <a:schemeClr val="tx1"/>
                </a:solidFill>
              </a:rPr>
              <a:t>This violated congressional legislation.</a:t>
            </a:r>
          </a:p>
          <a:p>
            <a:r>
              <a:rPr lang="en-US" sz="3200" dirty="0" smtClean="0">
                <a:solidFill>
                  <a:schemeClr val="tx1"/>
                </a:solidFill>
              </a:rPr>
              <a:t>Became a major scandal that hurt Reagan.</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31</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572  </a:t>
            </a:r>
            <a:endParaRPr lang="en-US" dirty="0"/>
          </a:p>
        </p:txBody>
      </p:sp>
    </p:spTree>
    <p:extLst>
      <p:ext uri="{BB962C8B-B14F-4D97-AF65-F5344CB8AC3E}">
        <p14:creationId xmlns:p14="http://schemas.microsoft.com/office/powerpoint/2010/main" val="3789570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wipe(down)">
                                      <p:cBhvr>
                                        <p:cTn id="16"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SDI (Strategic Defense Initiative)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President Reagan pushed through funding for the Strategic Defense Initiative, which was intended to provide the United States with a defense against nuclear attack with a system that could shoot down enemy missiles from outer space.</a:t>
            </a:r>
          </a:p>
          <a:p>
            <a:r>
              <a:rPr lang="en-US" sz="3200" dirty="0" smtClean="0">
                <a:solidFill>
                  <a:schemeClr val="tx1"/>
                </a:solidFill>
              </a:rPr>
              <a:t>Critics nicknamed the program “Star Wars.”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31</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576  </a:t>
            </a:r>
            <a:endParaRPr lang="en-US" dirty="0"/>
          </a:p>
        </p:txBody>
      </p:sp>
    </p:spTree>
    <p:extLst>
      <p:ext uri="{BB962C8B-B14F-4D97-AF65-F5344CB8AC3E}">
        <p14:creationId xmlns:p14="http://schemas.microsoft.com/office/powerpoint/2010/main" val="3281736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“Evil Empire”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Ronald Reagan was a robust cold warrior who responded to perceived American weakness in the 1970s by confronting and condemning the Soviet Union, which he termed the “evil empire.”</a:t>
            </a:r>
          </a:p>
          <a:p>
            <a:r>
              <a:rPr lang="en-US" sz="3200" dirty="0" smtClean="0">
                <a:solidFill>
                  <a:schemeClr val="tx1"/>
                </a:solidFill>
              </a:rPr>
              <a:t>Put cruise missiles in Europe, started SDI, and launched a major military buildup.</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31</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577  </a:t>
            </a:r>
            <a:endParaRPr lang="en-US" dirty="0"/>
          </a:p>
        </p:txBody>
      </p:sp>
    </p:spTree>
    <p:extLst>
      <p:ext uri="{BB962C8B-B14F-4D97-AF65-F5344CB8AC3E}">
        <p14:creationId xmlns:p14="http://schemas.microsoft.com/office/powerpoint/2010/main" val="3505917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Operation “Desert Shield”</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After Iraq invaded Kuwait on August 2, 1990, President George H.W. Bush sent American troops to protect Saudi Arabia.</a:t>
            </a:r>
          </a:p>
          <a:p>
            <a:r>
              <a:rPr lang="en-US" sz="3200" dirty="0" smtClean="0">
                <a:solidFill>
                  <a:schemeClr val="tx1"/>
                </a:solidFill>
              </a:rPr>
              <a:t>Bush was not going to let Iraqi dictator Saddam Hussein threaten or capture Saudi Arabia’s enormous oil reserves.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31</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579  </a:t>
            </a:r>
            <a:endParaRPr lang="en-US" dirty="0"/>
          </a:p>
        </p:txBody>
      </p:sp>
    </p:spTree>
    <p:extLst>
      <p:ext uri="{BB962C8B-B14F-4D97-AF65-F5344CB8AC3E}">
        <p14:creationId xmlns:p14="http://schemas.microsoft.com/office/powerpoint/2010/main" val="1636756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Operation “Desert Storm”</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Encouraged by President George H.W. Bush, the UN condemned Iraq’s invasion of Kuwait and gathered an international military force.</a:t>
            </a:r>
            <a:endParaRPr lang="en-US" sz="3200" dirty="0">
              <a:solidFill>
                <a:schemeClr val="tx1"/>
              </a:solidFill>
            </a:endParaRPr>
          </a:p>
          <a:p>
            <a:r>
              <a:rPr lang="en-US" sz="3200" dirty="0" smtClean="0">
                <a:solidFill>
                  <a:schemeClr val="tx1"/>
                </a:solidFill>
              </a:rPr>
              <a:t>In February 1991, the U.S. and its allies attacked Iraqi forces in Kuwait.</a:t>
            </a:r>
          </a:p>
          <a:p>
            <a:r>
              <a:rPr lang="en-US" sz="3200" dirty="0" smtClean="0">
                <a:solidFill>
                  <a:schemeClr val="tx1"/>
                </a:solidFill>
              </a:rPr>
              <a:t>The Iraqis were driven from  Kuwait, but Saddam Hussein remained in power in Iraq.</a:t>
            </a: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31</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580 </a:t>
            </a:r>
            <a:endParaRPr lang="en-US" dirty="0"/>
          </a:p>
        </p:txBody>
      </p:sp>
    </p:spTree>
    <p:extLst>
      <p:ext uri="{BB962C8B-B14F-4D97-AF65-F5344CB8AC3E}">
        <p14:creationId xmlns:p14="http://schemas.microsoft.com/office/powerpoint/2010/main" val="3418470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American Indian Movement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Native American organization founded in 1968 to protest government policies and injustices suffered by Native Americans.</a:t>
            </a:r>
          </a:p>
          <a:p>
            <a:r>
              <a:rPr lang="en-US" sz="3200" dirty="0" smtClean="0">
                <a:solidFill>
                  <a:schemeClr val="tx1"/>
                </a:solidFill>
              </a:rPr>
              <a:t>In 1973, it organized an armed occupation of Wounded Knee, South Dakota.</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528  </a:t>
            </a:r>
            <a:endParaRPr lang="en-US" dirty="0"/>
          </a:p>
        </p:txBody>
      </p:sp>
    </p:spTree>
    <p:extLst>
      <p:ext uri="{BB962C8B-B14F-4D97-AF65-F5344CB8AC3E}">
        <p14:creationId xmlns:p14="http://schemas.microsoft.com/office/powerpoint/2010/main" val="2149145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“No New Taxes”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President George H.W. Bush’s major domestic problem was an ever-growing federal deficit.</a:t>
            </a:r>
          </a:p>
          <a:p>
            <a:r>
              <a:rPr lang="en-US" sz="3200" dirty="0" smtClean="0">
                <a:solidFill>
                  <a:schemeClr val="tx1"/>
                </a:solidFill>
              </a:rPr>
              <a:t>To get a deal with the Democratic Congress to lower the deficit in 1990, Bush broke his campaign promise of “no new taxes.”</a:t>
            </a:r>
          </a:p>
          <a:p>
            <a:r>
              <a:rPr lang="en-US" sz="3200" dirty="0" smtClean="0">
                <a:solidFill>
                  <a:schemeClr val="tx1"/>
                </a:solidFill>
              </a:rPr>
              <a:t>Many conservatives never forgave him for this decision to raise taxes.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31</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586  </a:t>
            </a:r>
            <a:endParaRPr lang="en-US" dirty="0"/>
          </a:p>
        </p:txBody>
      </p:sp>
    </p:spTree>
    <p:extLst>
      <p:ext uri="{BB962C8B-B14F-4D97-AF65-F5344CB8AC3E}">
        <p14:creationId xmlns:p14="http://schemas.microsoft.com/office/powerpoint/2010/main" val="2796932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Neo-Conservatives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Group that supported the aggressive spreading of democracy in various parts of the world.</a:t>
            </a:r>
          </a:p>
          <a:p>
            <a:r>
              <a:rPr lang="en-US" sz="3200" dirty="0" smtClean="0">
                <a:solidFill>
                  <a:schemeClr val="tx1"/>
                </a:solidFill>
              </a:rPr>
              <a:t>Neo-conservatives were unanimously supportive of the 2003 American invasion of Iraq.</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31</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591  </a:t>
            </a:r>
            <a:endParaRPr lang="en-US" dirty="0"/>
          </a:p>
        </p:txBody>
      </p:sp>
    </p:spTree>
    <p:extLst>
      <p:ext uri="{BB962C8B-B14F-4D97-AF65-F5344CB8AC3E}">
        <p14:creationId xmlns:p14="http://schemas.microsoft.com/office/powerpoint/2010/main" val="133449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31</a:t>
            </a:r>
            <a:endParaRPr lang="en-US" dirty="0"/>
          </a:p>
        </p:txBody>
      </p:sp>
    </p:spTree>
    <p:extLst>
      <p:ext uri="{BB962C8B-B14F-4D97-AF65-F5344CB8AC3E}">
        <p14:creationId xmlns:p14="http://schemas.microsoft.com/office/powerpoint/2010/main" val="3366576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New Democrat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lnSpcReduction="10000"/>
          </a:bodyPr>
          <a:lstStyle/>
          <a:p>
            <a:r>
              <a:rPr lang="en-US" sz="3200" dirty="0" smtClean="0">
                <a:solidFill>
                  <a:schemeClr val="tx1"/>
                </a:solidFill>
              </a:rPr>
              <a:t>Term used to describe President Bill Clinton and his congressional supporters.</a:t>
            </a:r>
          </a:p>
          <a:p>
            <a:r>
              <a:rPr lang="en-US" sz="3200" dirty="0" smtClean="0">
                <a:solidFill>
                  <a:schemeClr val="tx1"/>
                </a:solidFill>
              </a:rPr>
              <a:t>A New Democrat was pragmatic and not tied to the old belief in big government.</a:t>
            </a:r>
          </a:p>
          <a:p>
            <a:r>
              <a:rPr lang="en-US" sz="3200" dirty="0" smtClean="0">
                <a:solidFill>
                  <a:schemeClr val="tx1"/>
                </a:solidFill>
              </a:rPr>
              <a:t>New Democrats took both Democratic and Republican ideas as they crafted policies.</a:t>
            </a:r>
          </a:p>
          <a:p>
            <a:r>
              <a:rPr lang="en-US" sz="3200" dirty="0" smtClean="0">
                <a:solidFill>
                  <a:schemeClr val="tx1"/>
                </a:solidFill>
              </a:rPr>
              <a:t>Critics and Clinton sold out the Democratic Party’s soul.</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581  </a:t>
            </a:r>
            <a:endParaRPr lang="en-US" dirty="0"/>
          </a:p>
        </p:txBody>
      </p:sp>
    </p:spTree>
    <p:extLst>
      <p:ext uri="{BB962C8B-B14F-4D97-AF65-F5344CB8AC3E}">
        <p14:creationId xmlns:p14="http://schemas.microsoft.com/office/powerpoint/2010/main" val="3366185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wipe(down)">
                                      <p:cBhvr>
                                        <p:cTn id="16"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Whitewater</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Both President Bill Clinton and his wife, Hillary Rodham Clinton, were accused of illegal actions involving the shady Whitewater real estate deal in Arkansas.</a:t>
            </a:r>
          </a:p>
          <a:p>
            <a:r>
              <a:rPr lang="en-US" sz="3200" dirty="0" smtClean="0">
                <a:solidFill>
                  <a:schemeClr val="tx1"/>
                </a:solidFill>
              </a:rPr>
              <a:t>Special Prosecutor Kenneth Starr extended his inquiry to include Clinton’s affair with Monica Lewinsky, leading to impeachment.</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582  </a:t>
            </a:r>
            <a:endParaRPr lang="en-US" dirty="0"/>
          </a:p>
        </p:txBody>
      </p:sp>
    </p:spTree>
    <p:extLst>
      <p:ext uri="{BB962C8B-B14F-4D97-AF65-F5344CB8AC3E}">
        <p14:creationId xmlns:p14="http://schemas.microsoft.com/office/powerpoint/2010/main" val="501761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Contract with America</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1994 pledge by Republican candidates for the House of Representatives.</a:t>
            </a:r>
          </a:p>
          <a:p>
            <a:r>
              <a:rPr lang="en-US" sz="3200" dirty="0" smtClean="0">
                <a:solidFill>
                  <a:schemeClr val="tx1"/>
                </a:solidFill>
              </a:rPr>
              <a:t>Led by Newt Gingrich, candidates promised to support term limits, balance the budget, and lessen the size of government.</a:t>
            </a:r>
          </a:p>
          <a:p>
            <a:r>
              <a:rPr lang="en-US" sz="3200" dirty="0" smtClean="0">
                <a:solidFill>
                  <a:schemeClr val="tx1"/>
                </a:solidFill>
              </a:rPr>
              <a:t>In the election, the GOP won both houses of Congress for the first time in 40 years.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583  </a:t>
            </a:r>
            <a:endParaRPr lang="en-US" dirty="0"/>
          </a:p>
        </p:txBody>
      </p:sp>
    </p:spTree>
    <p:extLst>
      <p:ext uri="{BB962C8B-B14F-4D97-AF65-F5344CB8AC3E}">
        <p14:creationId xmlns:p14="http://schemas.microsoft.com/office/powerpoint/2010/main" val="488798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Globalization</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Belief that the United States should work closely with other nations to solve common problems.</a:t>
            </a:r>
          </a:p>
          <a:p>
            <a:r>
              <a:rPr lang="en-US" sz="3200" dirty="0" smtClean="0">
                <a:solidFill>
                  <a:schemeClr val="tx1"/>
                </a:solidFill>
              </a:rPr>
              <a:t>Foreign policy approach of President Clinton.</a:t>
            </a:r>
          </a:p>
          <a:p>
            <a:r>
              <a:rPr lang="en-US" sz="3200" dirty="0" smtClean="0">
                <a:solidFill>
                  <a:schemeClr val="tx1"/>
                </a:solidFill>
              </a:rPr>
              <a:t>Policies that supported this approach included NAFTA and “nation building.”</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584  </a:t>
            </a:r>
            <a:endParaRPr lang="en-US" dirty="0"/>
          </a:p>
        </p:txBody>
      </p:sp>
    </p:spTree>
    <p:extLst>
      <p:ext uri="{BB962C8B-B14F-4D97-AF65-F5344CB8AC3E}">
        <p14:creationId xmlns:p14="http://schemas.microsoft.com/office/powerpoint/2010/main" val="450690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NAFTA (North American Free Trade Agreement)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Ratified in 1994 by the U.S. Senate, this agreement established a free trade zone between the U.S., Canada, and Mexico.</a:t>
            </a:r>
          </a:p>
          <a:p>
            <a:r>
              <a:rPr lang="en-US" sz="3200" dirty="0" smtClean="0">
                <a:solidFill>
                  <a:schemeClr val="tx1"/>
                </a:solidFill>
              </a:rPr>
              <a:t>Critics of the agreement claim that many jobs have been lost in the United States because of it.</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585  </a:t>
            </a:r>
            <a:endParaRPr lang="en-US" dirty="0"/>
          </a:p>
        </p:txBody>
      </p:sp>
    </p:spTree>
    <p:extLst>
      <p:ext uri="{BB962C8B-B14F-4D97-AF65-F5344CB8AC3E}">
        <p14:creationId xmlns:p14="http://schemas.microsoft.com/office/powerpoint/2010/main" val="2783807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New World Order</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Post-Cold War view of the world  that was articulated by President George H.W. Bush and embodied the optimism of the 1990s.</a:t>
            </a:r>
          </a:p>
          <a:p>
            <a:r>
              <a:rPr lang="en-US" sz="3200" dirty="0" smtClean="0">
                <a:solidFill>
                  <a:schemeClr val="tx1"/>
                </a:solidFill>
              </a:rPr>
              <a:t>Envisioned a world free of major conflict in which world powers would work together.</a:t>
            </a:r>
          </a:p>
          <a:p>
            <a:r>
              <a:rPr lang="en-US" sz="3200" dirty="0" smtClean="0">
                <a:solidFill>
                  <a:schemeClr val="tx1"/>
                </a:solidFill>
              </a:rPr>
              <a:t>For Bush, the Gulf War alliances expressed this spirit of international problem-solving.</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587  </a:t>
            </a:r>
            <a:endParaRPr lang="en-US" dirty="0"/>
          </a:p>
        </p:txBody>
      </p:sp>
    </p:spTree>
    <p:extLst>
      <p:ext uri="{BB962C8B-B14F-4D97-AF65-F5344CB8AC3E}">
        <p14:creationId xmlns:p14="http://schemas.microsoft.com/office/powerpoint/2010/main" val="2452896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Ross Perot</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Texas multibillionaire who ran for president in 1992 as a third candidate.</a:t>
            </a:r>
          </a:p>
          <a:p>
            <a:r>
              <a:rPr lang="en-US" sz="3200" dirty="0" smtClean="0">
                <a:solidFill>
                  <a:schemeClr val="tx1"/>
                </a:solidFill>
              </a:rPr>
              <a:t>Spent a lot of money on ads, criticizing special interests and promising to bring “common sense” to the White House.</a:t>
            </a:r>
          </a:p>
          <a:p>
            <a:r>
              <a:rPr lang="en-US" sz="3200" dirty="0" smtClean="0">
                <a:solidFill>
                  <a:schemeClr val="tx1"/>
                </a:solidFill>
              </a:rPr>
              <a:t>Won nearly 19 million votes, probably taking more votes from George H.W. Bush than Bill Clinton.</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588  </a:t>
            </a:r>
            <a:endParaRPr lang="en-US" dirty="0"/>
          </a:p>
        </p:txBody>
      </p:sp>
    </p:spTree>
    <p:extLst>
      <p:ext uri="{BB962C8B-B14F-4D97-AF65-F5344CB8AC3E}">
        <p14:creationId xmlns:p14="http://schemas.microsoft.com/office/powerpoint/2010/main" val="3768729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United Farm Workers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Organized by Cesar Chavez, this union represented Mexican-Americans engaged in the lowest levels of agricultural work.</a:t>
            </a:r>
          </a:p>
          <a:p>
            <a:r>
              <a:rPr lang="en-US" sz="3200" dirty="0" smtClean="0">
                <a:solidFill>
                  <a:schemeClr val="tx1"/>
                </a:solidFill>
              </a:rPr>
              <a:t>In 1965, Chavez organized a strike against grape growers that hired Mexican-American workers in California, eventually winning the promise of benefits and a minimum wage.</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529  </a:t>
            </a:r>
            <a:endParaRPr lang="en-US" dirty="0"/>
          </a:p>
        </p:txBody>
      </p:sp>
    </p:spTree>
    <p:extLst>
      <p:ext uri="{BB962C8B-B14F-4D97-AF65-F5344CB8AC3E}">
        <p14:creationId xmlns:p14="http://schemas.microsoft.com/office/powerpoint/2010/main" val="2514017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i="1" dirty="0" smtClean="0">
                <a:solidFill>
                  <a:schemeClr val="tx1"/>
                </a:solidFill>
                <a:latin typeface="Aharoni" panose="02010803020104030203" pitchFamily="2" charset="-79"/>
                <a:cs typeface="Aharoni" panose="02010803020104030203" pitchFamily="2" charset="-79"/>
              </a:rPr>
              <a:t>Bush v. Gore</a:t>
            </a:r>
            <a:endParaRPr lang="en-US" b="1" i="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The election of 2000 was extremely close and victory in the Electoral College came down to a contested vote count in Florida where George W. Bush held a narrow lead over Al Gore.</a:t>
            </a:r>
          </a:p>
          <a:p>
            <a:r>
              <a:rPr lang="en-US" sz="3200" dirty="0" smtClean="0">
                <a:solidFill>
                  <a:schemeClr val="tx1"/>
                </a:solidFill>
              </a:rPr>
              <a:t>On December 9, 2000, the Supreme Court in a 5-4 decision held that the recount was unconstitutional, securing Bush’s election.</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590  </a:t>
            </a:r>
            <a:endParaRPr lang="en-US" dirty="0"/>
          </a:p>
        </p:txBody>
      </p:sp>
    </p:spTree>
    <p:extLst>
      <p:ext uri="{BB962C8B-B14F-4D97-AF65-F5344CB8AC3E}">
        <p14:creationId xmlns:p14="http://schemas.microsoft.com/office/powerpoint/2010/main" val="3887479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9/11 Attack</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On September 11, 2001, Al Qaeda terrorists hijacked four American airliners.</a:t>
            </a:r>
          </a:p>
          <a:p>
            <a:r>
              <a:rPr lang="en-US" sz="3200" dirty="0" smtClean="0">
                <a:solidFill>
                  <a:schemeClr val="tx1"/>
                </a:solidFill>
              </a:rPr>
              <a:t>Two slammed into the World Trade Center, one crashed into the Pentagon, and the last crashed into a field near Pittsburg after the passenger tried to resist.</a:t>
            </a:r>
          </a:p>
          <a:p>
            <a:r>
              <a:rPr lang="en-US" sz="3200" dirty="0" smtClean="0">
                <a:solidFill>
                  <a:schemeClr val="tx1"/>
                </a:solidFill>
              </a:rPr>
              <a:t>Almost 3,000 people died in the attacks.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592  </a:t>
            </a:r>
            <a:endParaRPr lang="en-US" dirty="0"/>
          </a:p>
        </p:txBody>
      </p:sp>
    </p:spTree>
    <p:extLst>
      <p:ext uri="{BB962C8B-B14F-4D97-AF65-F5344CB8AC3E}">
        <p14:creationId xmlns:p14="http://schemas.microsoft.com/office/powerpoint/2010/main" val="484499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Glasnost &amp; Perestroika</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Gorbachev quickly transformed Soviet politics and with two dramatic new initiatives.  One policy he called </a:t>
            </a:r>
            <a:r>
              <a:rPr lang="en-US" sz="3200" i="1" dirty="0" smtClean="0">
                <a:solidFill>
                  <a:schemeClr val="tx1"/>
                </a:solidFill>
              </a:rPr>
              <a:t>glasnost</a:t>
            </a:r>
            <a:r>
              <a:rPr lang="en-US" sz="3200" dirty="0" smtClean="0">
                <a:solidFill>
                  <a:schemeClr val="tx1"/>
                </a:solidFill>
              </a:rPr>
              <a:t> (openness): the dismantling of many of the repressive mechanisms that had been conspicuous features of Soviet life for over half a century.  The other he called </a:t>
            </a:r>
            <a:r>
              <a:rPr lang="en-US" sz="3200" i="1" dirty="0" smtClean="0">
                <a:solidFill>
                  <a:schemeClr val="tx1"/>
                </a:solidFill>
              </a:rPr>
              <a:t>perestroika</a:t>
            </a:r>
            <a:r>
              <a:rPr lang="en-US" sz="3200" dirty="0" smtClean="0">
                <a:solidFill>
                  <a:schemeClr val="tx1"/>
                </a:solidFill>
              </a:rPr>
              <a:t> (reform).</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30</a:t>
            </a:r>
            <a:endParaRPr lang="en-US" dirty="0"/>
          </a:p>
        </p:txBody>
      </p:sp>
    </p:spTree>
    <p:extLst>
      <p:ext uri="{BB962C8B-B14F-4D97-AF65-F5344CB8AC3E}">
        <p14:creationId xmlns:p14="http://schemas.microsoft.com/office/powerpoint/2010/main" val="3282300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Tiananmen Square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fontScale="92500" lnSpcReduction="10000"/>
          </a:bodyPr>
          <a:lstStyle/>
          <a:p>
            <a:pPr lvl="0"/>
            <a:r>
              <a:rPr lang="en-US" sz="3200" dirty="0" smtClean="0">
                <a:solidFill>
                  <a:schemeClr val="tx1"/>
                </a:solidFill>
              </a:rPr>
              <a:t>In May 1989, students in China launched a mass movement calling for greater democratization.  But in June, hard-line leaders seized control of the government and sent military forces to crush the uprising.  </a:t>
            </a:r>
          </a:p>
          <a:p>
            <a:pPr lvl="0"/>
            <a:r>
              <a:rPr lang="en-US" sz="3200" dirty="0" smtClean="0">
                <a:solidFill>
                  <a:schemeClr val="tx1"/>
                </a:solidFill>
              </a:rPr>
              <a:t>The result was a bloody massacre on June 3, 1989 in Tiananmen Square in Beijing, in which is still-unknown number of demonstrators died.  The demonstrations in Beijing on June 3, 1989, resulted in the democratic movement being crushed and a renewed period of repression.</a:t>
            </a:r>
          </a:p>
          <a:p>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30</a:t>
            </a:r>
            <a:endParaRPr lang="en-US" dirty="0"/>
          </a:p>
        </p:txBody>
      </p:sp>
    </p:spTree>
    <p:extLst>
      <p:ext uri="{BB962C8B-B14F-4D97-AF65-F5344CB8AC3E}">
        <p14:creationId xmlns:p14="http://schemas.microsoft.com/office/powerpoint/2010/main" val="3282300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Silicon Valley</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If Microsoft was the most conspicuous success story of the computer age, it was only one of many.  Whole regions—the so-called Silicon Valley in northern California; areas around Boston, Austin, Texas, and Seattle, Washington; even areas in downtown New York City—became centers of booming economic activity servicing the new computer age.</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30</a:t>
            </a:r>
            <a:endParaRPr lang="en-US" dirty="0"/>
          </a:p>
        </p:txBody>
      </p:sp>
    </p:spTree>
    <p:extLst>
      <p:ext uri="{BB962C8B-B14F-4D97-AF65-F5344CB8AC3E}">
        <p14:creationId xmlns:p14="http://schemas.microsoft.com/office/powerpoint/2010/main" val="3282300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“Graying” of America</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fontScale="92500" lnSpcReduction="10000"/>
          </a:bodyPr>
          <a:lstStyle/>
          <a:p>
            <a:r>
              <a:rPr lang="en-US" sz="3200" dirty="0" smtClean="0">
                <a:solidFill>
                  <a:schemeClr val="tx1"/>
                </a:solidFill>
              </a:rPr>
              <a:t>The declining birth rate and a significant rise in life expectancy produced a substantial increase in the proportion of elderly citizens.  The aging of the population had important, if not entirely predictable implications.  For example, the increase in the costliness of Social Security pensions.  It meant rapidly increasing health costs, both for the federal Medicare system and for private hospitals and insurance companies, and was one of the principal reasons for the anxiety about health-care costs that played such a crucial role in the politics of the early 1990s.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30</a:t>
            </a:r>
            <a:endParaRPr lang="en-US" dirty="0"/>
          </a:p>
        </p:txBody>
      </p:sp>
    </p:spTree>
    <p:extLst>
      <p:ext uri="{BB962C8B-B14F-4D97-AF65-F5344CB8AC3E}">
        <p14:creationId xmlns:p14="http://schemas.microsoft.com/office/powerpoint/2010/main" val="3282300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
            </a:r>
            <a:br>
              <a:rPr lang="en-US" b="1" dirty="0" smtClean="0">
                <a:solidFill>
                  <a:schemeClr val="tx1"/>
                </a:solidFill>
                <a:latin typeface="Aharoni" panose="02010803020104030203" pitchFamily="2" charset="-79"/>
                <a:cs typeface="Aharoni" panose="02010803020104030203" pitchFamily="2" charset="-79"/>
              </a:rPr>
            </a:br>
            <a:r>
              <a:rPr lang="en-US" b="1" dirty="0" smtClean="0">
                <a:solidFill>
                  <a:schemeClr val="tx1"/>
                </a:solidFill>
                <a:latin typeface="Aharoni" panose="02010803020104030203" pitchFamily="2" charset="-79"/>
                <a:cs typeface="Aharoni" panose="02010803020104030203" pitchFamily="2" charset="-79"/>
              </a:rPr>
              <a:t>“War on drugs”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The enormous demand for drugs, and particularly for “crack” cocaine in the late 1980s and early 1990s, spawned what was in effect a multibillion-dollar industry; and those reaping the enormous profits of the illegal trade fought strenuously and often savagely to protect their positions.  Political figures of both parties spoke heatedly about the need for a “war on drugs”; but in the absence of significant funding for such programs, government efforts appeared to have little effect.</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30</a:t>
            </a:r>
            <a:endParaRPr lang="en-US" dirty="0"/>
          </a:p>
        </p:txBody>
      </p:sp>
    </p:spTree>
    <p:extLst>
      <p:ext uri="{BB962C8B-B14F-4D97-AF65-F5344CB8AC3E}">
        <p14:creationId xmlns:p14="http://schemas.microsoft.com/office/powerpoint/2010/main" val="3282300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  </a:t>
            </a:r>
            <a:endParaRPr lang="en-US" dirty="0"/>
          </a:p>
        </p:txBody>
      </p:sp>
    </p:spTree>
    <p:extLst>
      <p:ext uri="{BB962C8B-B14F-4D97-AF65-F5344CB8AC3E}">
        <p14:creationId xmlns:p14="http://schemas.microsoft.com/office/powerpoint/2010/main" val="1314510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My Lai Massacre</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In 1968, a unit under the command of Lieutenant William Calley killed more than 300 men, women, and children in this small Vietnamese village.</a:t>
            </a:r>
          </a:p>
          <a:p>
            <a:r>
              <a:rPr lang="en-US" sz="3200" dirty="0" smtClean="0">
                <a:solidFill>
                  <a:schemeClr val="tx1"/>
                </a:solidFill>
              </a:rPr>
              <a:t>The anti-war movement took the attack as a symbol of the “immorality” of United States efforts in Vietnam.</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537  </a:t>
            </a:r>
            <a:endParaRPr lang="en-US" dirty="0"/>
          </a:p>
        </p:txBody>
      </p:sp>
    </p:spTree>
    <p:extLst>
      <p:ext uri="{BB962C8B-B14F-4D97-AF65-F5344CB8AC3E}">
        <p14:creationId xmlns:p14="http://schemas.microsoft.com/office/powerpoint/2010/main" val="2106554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chemeClr val="tx1"/>
                </a:solidFill>
                <a:latin typeface="Aharoni" panose="02010803020104030203" pitchFamily="2" charset="-79"/>
                <a:cs typeface="Aharoni" panose="02010803020104030203" pitchFamily="2" charset="-79"/>
              </a:rPr>
              <a:t>Students for a Democratic Society (SDS)</a:t>
            </a:r>
            <a:endParaRPr lang="en-US" b="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Group founded in 1962 that was a part of the “New left” movement in the 1960s.</a:t>
            </a:r>
          </a:p>
          <a:p>
            <a:r>
              <a:rPr lang="en-US" sz="3200" dirty="0" smtClean="0">
                <a:solidFill>
                  <a:schemeClr val="tx1"/>
                </a:solidFill>
              </a:rPr>
              <a:t>Believed in a more participatory, less materialistic society and in university reform that would give students more power.</a:t>
            </a:r>
          </a:p>
          <a:p>
            <a:r>
              <a:rPr lang="en-US" sz="3200" dirty="0" smtClean="0">
                <a:solidFill>
                  <a:schemeClr val="tx1"/>
                </a:solidFill>
              </a:rPr>
              <a:t>By 1966, SDS concentrated on organizing opposition to the war in Vietnam.</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538  </a:t>
            </a:r>
            <a:endParaRPr lang="en-US" dirty="0"/>
          </a:p>
        </p:txBody>
      </p:sp>
    </p:spTree>
    <p:extLst>
      <p:ext uri="{BB962C8B-B14F-4D97-AF65-F5344CB8AC3E}">
        <p14:creationId xmlns:p14="http://schemas.microsoft.com/office/powerpoint/2010/main" val="4177006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i="1" dirty="0" smtClean="0">
                <a:solidFill>
                  <a:schemeClr val="tx1"/>
                </a:solidFill>
                <a:latin typeface="Aharoni" panose="02010803020104030203" pitchFamily="2" charset="-79"/>
                <a:cs typeface="Aharoni" panose="02010803020104030203" pitchFamily="2" charset="-79"/>
              </a:rPr>
              <a:t>Port Huron Statement</a:t>
            </a:r>
            <a:endParaRPr lang="en-US" b="1" i="1" dirty="0">
              <a:solidFill>
                <a:schemeClr val="tx1"/>
              </a:solidFill>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a:xfrm>
            <a:off x="787791" y="2011680"/>
            <a:ext cx="10705514" cy="3629465"/>
          </a:xfrm>
        </p:spPr>
        <p:txBody>
          <a:bodyPr>
            <a:normAutofit/>
          </a:bodyPr>
          <a:lstStyle/>
          <a:p>
            <a:r>
              <a:rPr lang="en-US" sz="3200" dirty="0" smtClean="0">
                <a:solidFill>
                  <a:schemeClr val="tx1"/>
                </a:solidFill>
              </a:rPr>
              <a:t>Manifesto of the Students for a Democratic Society, a radical student group formed in 1962.</a:t>
            </a:r>
          </a:p>
          <a:p>
            <a:r>
              <a:rPr lang="en-US" sz="3200" dirty="0" smtClean="0">
                <a:solidFill>
                  <a:schemeClr val="tx1"/>
                </a:solidFill>
              </a:rPr>
              <a:t>Called for a greater role for university students in the nation’s affairs, rejected the traditional role of the university, and rejected the current American foreign policy goals.</a:t>
            </a:r>
            <a:endParaRPr lang="en-US" sz="3200" dirty="0">
              <a:solidFill>
                <a:schemeClr val="tx1"/>
              </a:solidFill>
            </a:endParaRPr>
          </a:p>
        </p:txBody>
      </p:sp>
      <p:sp>
        <p:nvSpPr>
          <p:cNvPr id="6" name="TextBox 5"/>
          <p:cNvSpPr txBox="1"/>
          <p:nvPr/>
        </p:nvSpPr>
        <p:spPr>
          <a:xfrm>
            <a:off x="545254" y="6020973"/>
            <a:ext cx="3140481" cy="369332"/>
          </a:xfrm>
          <a:prstGeom prst="rect">
            <a:avLst/>
          </a:prstGeom>
          <a:noFill/>
        </p:spPr>
        <p:txBody>
          <a:bodyPr wrap="square" rtlCol="0">
            <a:spAutoFit/>
          </a:bodyPr>
          <a:lstStyle/>
          <a:p>
            <a:r>
              <a:rPr lang="en-US" b="1" dirty="0" smtClean="0"/>
              <a:t>Chapter:</a:t>
            </a:r>
            <a:r>
              <a:rPr lang="en-US" dirty="0" smtClean="0"/>
              <a:t>  </a:t>
            </a:r>
            <a:r>
              <a:rPr lang="en-US" dirty="0" smtClean="0"/>
              <a:t>30</a:t>
            </a:r>
            <a:endParaRPr lang="en-US" dirty="0"/>
          </a:p>
        </p:txBody>
      </p:sp>
      <p:sp>
        <p:nvSpPr>
          <p:cNvPr id="7" name="TextBox 6"/>
          <p:cNvSpPr txBox="1"/>
          <p:nvPr/>
        </p:nvSpPr>
        <p:spPr>
          <a:xfrm>
            <a:off x="9453489" y="6018625"/>
            <a:ext cx="2206283" cy="369332"/>
          </a:xfrm>
          <a:prstGeom prst="rect">
            <a:avLst/>
          </a:prstGeom>
          <a:noFill/>
        </p:spPr>
        <p:txBody>
          <a:bodyPr wrap="square" rtlCol="0">
            <a:spAutoFit/>
          </a:bodyPr>
          <a:lstStyle/>
          <a:p>
            <a:r>
              <a:rPr lang="en-US" b="1" dirty="0" smtClean="0"/>
              <a:t>Card #:</a:t>
            </a:r>
            <a:r>
              <a:rPr lang="en-US" dirty="0" smtClean="0"/>
              <a:t>  539 </a:t>
            </a:r>
            <a:endParaRPr lang="en-US" dirty="0"/>
          </a:p>
        </p:txBody>
      </p:sp>
    </p:spTree>
    <p:extLst>
      <p:ext uri="{BB962C8B-B14F-4D97-AF65-F5344CB8AC3E}">
        <p14:creationId xmlns:p14="http://schemas.microsoft.com/office/powerpoint/2010/main" val="3788265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TM03457444[[fn=Basis]]</Template>
  <TotalTime>156</TotalTime>
  <Words>3665</Words>
  <Application>Microsoft Office PowerPoint</Application>
  <PresentationFormat>Widescreen</PresentationFormat>
  <Paragraphs>333</Paragraphs>
  <Slides>67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67</vt:i4>
      </vt:variant>
    </vt:vector>
  </HeadingPairs>
  <TitlesOfParts>
    <vt:vector size="70" baseType="lpstr">
      <vt:lpstr>Aharoni</vt:lpstr>
      <vt:lpstr>Corbel</vt:lpstr>
      <vt:lpstr>Basis</vt:lpstr>
      <vt:lpstr>The Feminine Mystique</vt:lpstr>
      <vt:lpstr>NOW (National Organization for Women)</vt:lpstr>
      <vt:lpstr>Ms.</vt:lpstr>
      <vt:lpstr>Roe v. Wade</vt:lpstr>
      <vt:lpstr>American Indian Movement</vt:lpstr>
      <vt:lpstr>United Farm Workers</vt:lpstr>
      <vt:lpstr>My Lai Massacre</vt:lpstr>
      <vt:lpstr>Students for a Democratic Society (SDS)</vt:lpstr>
      <vt:lpstr>Port Huron Statement</vt:lpstr>
      <vt:lpstr>Free Speech Movement</vt:lpstr>
      <vt:lpstr>Counterculture</vt:lpstr>
      <vt:lpstr>Woodstock Music Festival</vt:lpstr>
      <vt:lpstr>Vietnamization</vt:lpstr>
      <vt:lpstr>Kent State University</vt:lpstr>
      <vt:lpstr>Pentagon Papers</vt:lpstr>
      <vt:lpstr>Silent Spring</vt:lpstr>
      <vt:lpstr>“Southern Strategy”</vt:lpstr>
      <vt:lpstr>Détente</vt:lpstr>
      <vt:lpstr>SALT I (Strategic Arms Limitation Talks)</vt:lpstr>
      <vt:lpstr>Watergate Affair</vt:lpstr>
      <vt:lpstr>“Enemies List”</vt:lpstr>
      <vt:lpstr>Plumbers</vt:lpstr>
      <vt:lpstr>Special Prosecutor</vt:lpstr>
      <vt:lpstr>Whitewater Affair</vt:lpstr>
      <vt:lpstr>“Saturday Night Massacre”</vt:lpstr>
      <vt:lpstr>Stagflation</vt:lpstr>
      <vt:lpstr>OPEC</vt:lpstr>
      <vt:lpstr>New Right</vt:lpstr>
      <vt:lpstr>New Federalism</vt:lpstr>
      <vt:lpstr>Opening to China</vt:lpstr>
      <vt:lpstr>“Smoking Gun”</vt:lpstr>
      <vt:lpstr>WIN (Whip Inflation Now)</vt:lpstr>
      <vt:lpstr>“Stonewall Riot”</vt:lpstr>
      <vt:lpstr>Sandra Day O’Conner</vt:lpstr>
      <vt:lpstr>Geraldine Ferraro</vt:lpstr>
      <vt:lpstr>Indian Civil Rights Act</vt:lpstr>
      <vt:lpstr>Spiro Agnew</vt:lpstr>
      <vt:lpstr>Committee to Re-elect the President (CREEP)</vt:lpstr>
      <vt:lpstr>“Deregulation”</vt:lpstr>
      <vt:lpstr>Camp David Accords</vt:lpstr>
      <vt:lpstr>Iranian Hostage Crisis</vt:lpstr>
      <vt:lpstr>Religious Right</vt:lpstr>
      <vt:lpstr>Supply-Side Economics</vt:lpstr>
      <vt:lpstr>Tax Reform Act of 1986</vt:lpstr>
      <vt:lpstr>Iran-Contra Affair</vt:lpstr>
      <vt:lpstr>SDI (Strategic Defense Initiative)</vt:lpstr>
      <vt:lpstr>“Evil Empire”</vt:lpstr>
      <vt:lpstr>Operation “Desert Shield”</vt:lpstr>
      <vt:lpstr>Operation “Desert Storm”</vt:lpstr>
      <vt:lpstr>“No New Taxes”</vt:lpstr>
      <vt:lpstr>Neo-Conservatives</vt:lpstr>
      <vt:lpstr>PowerPoint Presentation</vt:lpstr>
      <vt:lpstr>New Democrat</vt:lpstr>
      <vt:lpstr>Whitewater</vt:lpstr>
      <vt:lpstr>Contract with America</vt:lpstr>
      <vt:lpstr>Globalization</vt:lpstr>
      <vt:lpstr>NAFTA (North American Free Trade Agreement)</vt:lpstr>
      <vt:lpstr>New World Order</vt:lpstr>
      <vt:lpstr>Ross Perot</vt:lpstr>
      <vt:lpstr>Bush v. Gore</vt:lpstr>
      <vt:lpstr>9/11 Attack</vt:lpstr>
      <vt:lpstr>Glasnost &amp; Perestroika</vt:lpstr>
      <vt:lpstr>Tiananmen Square</vt:lpstr>
      <vt:lpstr>Silicon Valley</vt:lpstr>
      <vt:lpstr>“Graying” of America</vt:lpstr>
      <vt:lpstr> “War on drugs”</vt:lpstr>
      <vt:lpstr>PowerPoint Presentation</vt:lpstr>
    </vt:vector>
  </TitlesOfParts>
  <Company>Plainfield CCSD 202</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Darren Kobliska</dc:creator>
  <cp:lastModifiedBy>Darren Kobliska</cp:lastModifiedBy>
  <cp:revision>22</cp:revision>
  <dcterms:created xsi:type="dcterms:W3CDTF">2015-01-02T22:01:48Z</dcterms:created>
  <dcterms:modified xsi:type="dcterms:W3CDTF">2016-12-20T19:45:47Z</dcterms:modified>
</cp:coreProperties>
</file>