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9" r:id="rId2"/>
    <p:sldId id="310" r:id="rId3"/>
    <p:sldId id="311" r:id="rId4"/>
    <p:sldId id="312" r:id="rId5"/>
    <p:sldId id="313" r:id="rId6"/>
    <p:sldId id="314" r:id="rId7"/>
    <p:sldId id="315" r:id="rId8"/>
    <p:sldId id="316" r:id="rId9"/>
    <p:sldId id="317" r:id="rId10"/>
    <p:sldId id="318" r:id="rId11"/>
    <p:sldId id="300" r:id="rId12"/>
    <p:sldId id="301" r:id="rId13"/>
    <p:sldId id="302" r:id="rId14"/>
    <p:sldId id="303" r:id="rId15"/>
    <p:sldId id="304" r:id="rId16"/>
    <p:sldId id="305" r:id="rId17"/>
    <p:sldId id="306" r:id="rId18"/>
    <p:sldId id="307" r:id="rId19"/>
    <p:sldId id="308" r:id="rId20"/>
    <p:sldId id="309" r:id="rId21"/>
    <p:sldId id="290" r:id="rId22"/>
    <p:sldId id="291" r:id="rId23"/>
    <p:sldId id="292" r:id="rId24"/>
    <p:sldId id="293" r:id="rId25"/>
    <p:sldId id="294" r:id="rId26"/>
    <p:sldId id="295" r:id="rId27"/>
    <p:sldId id="296" r:id="rId28"/>
    <p:sldId id="297" r:id="rId29"/>
    <p:sldId id="298" r:id="rId30"/>
    <p:sldId id="258" r:id="rId31"/>
    <p:sldId id="284" r:id="rId32"/>
    <p:sldId id="345" r:id="rId33"/>
    <p:sldId id="346" r:id="rId34"/>
    <p:sldId id="260" r:id="rId35"/>
    <p:sldId id="261" r:id="rId36"/>
    <p:sldId id="259" r:id="rId37"/>
    <p:sldId id="263" r:id="rId38"/>
    <p:sldId id="264" r:id="rId39"/>
    <p:sldId id="265" r:id="rId40"/>
    <p:sldId id="266" r:id="rId41"/>
    <p:sldId id="267" r:id="rId42"/>
    <p:sldId id="268" r:id="rId43"/>
    <p:sldId id="269" r:id="rId44"/>
    <p:sldId id="270" r:id="rId45"/>
    <p:sldId id="271" r:id="rId46"/>
    <p:sldId id="272" r:id="rId47"/>
    <p:sldId id="273" r:id="rId48"/>
    <p:sldId id="274" r:id="rId49"/>
    <p:sldId id="275" r:id="rId50"/>
    <p:sldId id="276" r:id="rId51"/>
    <p:sldId id="277" r:id="rId52"/>
    <p:sldId id="278" r:id="rId53"/>
    <p:sldId id="279" r:id="rId54"/>
    <p:sldId id="280" r:id="rId55"/>
    <p:sldId id="281" r:id="rId56"/>
    <p:sldId id="282" r:id="rId57"/>
    <p:sldId id="356" r:id="rId58"/>
    <p:sldId id="283" r:id="rId59"/>
    <p:sldId id="351" r:id="rId60"/>
    <p:sldId id="352" r:id="rId61"/>
    <p:sldId id="353" r:id="rId62"/>
    <p:sldId id="354" r:id="rId63"/>
    <p:sldId id="355" r:id="rId64"/>
    <p:sldId id="359" r:id="rId65"/>
    <p:sldId id="285" r:id="rId66"/>
    <p:sldId id="286" r:id="rId67"/>
    <p:sldId id="287" r:id="rId68"/>
    <p:sldId id="288" r:id="rId69"/>
    <p:sldId id="289"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60" r:id="rId96"/>
    <p:sldId id="361" r:id="rId97"/>
    <p:sldId id="362" r:id="rId98"/>
    <p:sldId id="363" r:id="rId99"/>
    <p:sldId id="364" r:id="rId100"/>
    <p:sldId id="365" r:id="rId101"/>
    <p:sldId id="369" r:id="rId102"/>
    <p:sldId id="366" r:id="rId103"/>
    <p:sldId id="367" r:id="rId104"/>
    <p:sldId id="368" r:id="rId105"/>
    <p:sldId id="370" r:id="rId106"/>
    <p:sldId id="344" r:id="rId10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046EB06-14DF-4BD4-A13D-30FEF07A1543}"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22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7852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300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68924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9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89413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50981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8617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9294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06579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9227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19559474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Yalta Conference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At this meeting held between Stalin, Churchill, and Roosevelt in February 1945, Stalin agreed to assist the U.S. against the Japanese after Germany was defeated.</a:t>
            </a:r>
          </a:p>
          <a:p>
            <a:r>
              <a:rPr lang="en-US" sz="3200" dirty="0" smtClean="0">
                <a:solidFill>
                  <a:schemeClr val="tx1"/>
                </a:solidFill>
              </a:rPr>
              <a:t>Stalin also agreed to free elections in Eastern Europe.</a:t>
            </a:r>
          </a:p>
          <a:p>
            <a:r>
              <a:rPr lang="en-US" sz="3200" dirty="0" smtClean="0">
                <a:solidFill>
                  <a:schemeClr val="tx1"/>
                </a:solidFill>
              </a:rPr>
              <a:t>Critics said FDR trusted Stalin too much.</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438  </a:t>
            </a:r>
            <a:endParaRPr lang="en-US" dirty="0"/>
          </a:p>
        </p:txBody>
      </p:sp>
    </p:spTree>
    <p:extLst>
      <p:ext uri="{BB962C8B-B14F-4D97-AF65-F5344CB8AC3E}">
        <p14:creationId xmlns:p14="http://schemas.microsoft.com/office/powerpoint/2010/main" val="4672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Berlin Airlift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After the Soviet Union blocked access to West Berlin, American and British pilots flew in food and fuel in late 1948 and early 1949.</a:t>
            </a:r>
          </a:p>
          <a:p>
            <a:r>
              <a:rPr lang="en-US" sz="3200" dirty="0" smtClean="0">
                <a:solidFill>
                  <a:schemeClr val="tx1"/>
                </a:solidFill>
              </a:rPr>
              <a:t>Joseph Stalin ended the blockade in May 199 after the airlift demonstrated the American commitment to protecting its Western allies in European during the early Cold War period.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465</a:t>
            </a:r>
            <a:endParaRPr lang="en-US" dirty="0"/>
          </a:p>
        </p:txBody>
      </p:sp>
    </p:spTree>
    <p:extLst>
      <p:ext uri="{BB962C8B-B14F-4D97-AF65-F5344CB8AC3E}">
        <p14:creationId xmlns:p14="http://schemas.microsoft.com/office/powerpoint/2010/main" val="215593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“Flexible response”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Kennedy abandoned Eisenhower's theory of massive nuclear war in favor of a military that could respond flexibly to any situation at any time, in different ways.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Tree>
    <p:extLst>
      <p:ext uri="{BB962C8B-B14F-4D97-AF65-F5344CB8AC3E}">
        <p14:creationId xmlns:p14="http://schemas.microsoft.com/office/powerpoint/2010/main" val="23375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De jure and De facto segregation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battle against school desegregation had moved beyond the initial assault on de jure segregation (segregation by law) to an attack on de facto segregation (segregation in practice, as through residential patterns), thus carrying the fight into northern cities.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Tree>
    <p:extLst>
      <p:ext uri="{BB962C8B-B14F-4D97-AF65-F5344CB8AC3E}">
        <p14:creationId xmlns:p14="http://schemas.microsoft.com/office/powerpoint/2010/main" val="23375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“Missile gap”</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the 1960 election, John F. Kennedy claimed there was a “Missile gap.”  The "Missile gap" referred to the U.S. military claim that the U.S.S.R. had more nuclear missiles that the U.S., creating a "gap" in U.S. defensive capabilities.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Tree>
    <p:extLst>
      <p:ext uri="{BB962C8B-B14F-4D97-AF65-F5344CB8AC3E}">
        <p14:creationId xmlns:p14="http://schemas.microsoft.com/office/powerpoint/2010/main" val="23375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Vietminh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French wanted to reassert their control over Vietnam.  Challenging them was a powerful national movement within Vietnam committed to created an independent nation.  </a:t>
            </a:r>
          </a:p>
          <a:p>
            <a:r>
              <a:rPr lang="en-US" sz="3200" dirty="0" smtClean="0">
                <a:solidFill>
                  <a:schemeClr val="tx1"/>
                </a:solidFill>
              </a:rPr>
              <a:t>The nationalists were organized into a political party, the Vietminh, which had been created in 1941 and led ever since by Ho Chi Minh, a communist educated in Paris and Moscow, and a fervent Vietnamese nationalists.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Tree>
    <p:extLst>
      <p:ext uri="{BB962C8B-B14F-4D97-AF65-F5344CB8AC3E}">
        <p14:creationId xmlns:p14="http://schemas.microsoft.com/office/powerpoint/2010/main" val="23375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Ngo Dinh Diem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U.S. almost immediately stepped into the vacuum (left by the French) and became the principal benefactor of the new government in the South, led by Ngo Dinh Diem.  Diem was an aristocratic Catholic from central Vietnam, and outsider in the South.  But he was also a nationalist, uncontaminated by collaboration with the French.</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Tree>
    <p:extLst>
      <p:ext uri="{BB962C8B-B14F-4D97-AF65-F5344CB8AC3E}">
        <p14:creationId xmlns:p14="http://schemas.microsoft.com/office/powerpoint/2010/main" val="23375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“Peace with honor”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Slogan used by Nixon in election; promised honorable end to Vietnam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Tree>
    <p:extLst>
      <p:ext uri="{BB962C8B-B14F-4D97-AF65-F5344CB8AC3E}">
        <p14:creationId xmlns:p14="http://schemas.microsoft.com/office/powerpoint/2010/main" val="23375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216752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NATO (North Atlantic Treaty Organization)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Alliance of the United States and most of the Western European nations founded in 1949.</a:t>
            </a:r>
          </a:p>
          <a:p>
            <a:r>
              <a:rPr lang="en-US" sz="3200" dirty="0" smtClean="0">
                <a:solidFill>
                  <a:schemeClr val="tx1"/>
                </a:solidFill>
              </a:rPr>
              <a:t>An attack on one member is considered an attack on all.</a:t>
            </a:r>
          </a:p>
          <a:p>
            <a:r>
              <a:rPr lang="en-US" sz="3200" dirty="0" smtClean="0">
                <a:solidFill>
                  <a:schemeClr val="tx1"/>
                </a:solidFill>
              </a:rPr>
              <a:t>Many American troops served in Europe during the Cold War era because of NATO.</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466  </a:t>
            </a:r>
            <a:endParaRPr lang="en-US" dirty="0"/>
          </a:p>
        </p:txBody>
      </p:sp>
    </p:spTree>
    <p:extLst>
      <p:ext uri="{BB962C8B-B14F-4D97-AF65-F5344CB8AC3E}">
        <p14:creationId xmlns:p14="http://schemas.microsoft.com/office/powerpoint/2010/main" val="8001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Warsaw Pact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1955, the Soviet Union created this defensive alliance with all of the loyal Eastern European satellite nations.</a:t>
            </a:r>
          </a:p>
          <a:p>
            <a:r>
              <a:rPr lang="en-US" sz="3200" dirty="0" smtClean="0">
                <a:solidFill>
                  <a:schemeClr val="tx1"/>
                </a:solidFill>
              </a:rPr>
              <a:t>Formed as a reaction against NATO and NATO’s 1955 decision to invite West Germany to join the organization.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467  </a:t>
            </a:r>
            <a:endParaRPr lang="en-US" dirty="0"/>
          </a:p>
        </p:txBody>
      </p:sp>
    </p:spTree>
    <p:extLst>
      <p:ext uri="{BB962C8B-B14F-4D97-AF65-F5344CB8AC3E}">
        <p14:creationId xmlns:p14="http://schemas.microsoft.com/office/powerpoint/2010/main" val="162969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Loyalty Review Boards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Established in 1947 in an effort to control possible communist influence in the American government.</a:t>
            </a:r>
          </a:p>
          <a:p>
            <a:r>
              <a:rPr lang="en-US" sz="3200" dirty="0" smtClean="0">
                <a:solidFill>
                  <a:schemeClr val="tx1"/>
                </a:solidFill>
              </a:rPr>
              <a:t>Investigated “security risks” working for the government, and determined if they should lose their jobs because of political affiliations or sexual orientation.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469 </a:t>
            </a:r>
            <a:endParaRPr lang="en-US" dirty="0"/>
          </a:p>
        </p:txBody>
      </p:sp>
    </p:spTree>
    <p:extLst>
      <p:ext uri="{BB962C8B-B14F-4D97-AF65-F5344CB8AC3E}">
        <p14:creationId xmlns:p14="http://schemas.microsoft.com/office/powerpoint/2010/main" val="160397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HUAC (House Un-American Activities Committee)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Beginning in 1947, this committee investigated possible communist infiltration of the entertainment industry and the government.</a:t>
            </a:r>
          </a:p>
          <a:p>
            <a:r>
              <a:rPr lang="en-US" sz="3200" dirty="0" smtClean="0">
                <a:solidFill>
                  <a:schemeClr val="tx1"/>
                </a:solidFill>
              </a:rPr>
              <a:t>Its most famous investigations were of the “Hollywood Ten” and Alger Hiss.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470  </a:t>
            </a:r>
            <a:endParaRPr lang="en-US" dirty="0"/>
          </a:p>
        </p:txBody>
      </p:sp>
    </p:spTree>
    <p:extLst>
      <p:ext uri="{BB962C8B-B14F-4D97-AF65-F5344CB8AC3E}">
        <p14:creationId xmlns:p14="http://schemas.microsoft.com/office/powerpoint/2010/main" val="279767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Blacklist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Prevented persons accused of being communists from getting work in entertainment and other industries during the period of anticommunist fervor of the late 1940s and early 1950s.</a:t>
            </a:r>
          </a:p>
          <a:p>
            <a:r>
              <a:rPr lang="en-US" sz="3200" dirty="0" smtClean="0">
                <a:solidFill>
                  <a:schemeClr val="tx1"/>
                </a:solidFill>
              </a:rPr>
              <a:t>Some entertainers waited the mid-1960s before working publicly again.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471  </a:t>
            </a:r>
            <a:endParaRPr lang="en-US" dirty="0"/>
          </a:p>
        </p:txBody>
      </p:sp>
    </p:spTree>
    <p:extLst>
      <p:ext uri="{BB962C8B-B14F-4D97-AF65-F5344CB8AC3E}">
        <p14:creationId xmlns:p14="http://schemas.microsoft.com/office/powerpoint/2010/main" val="100580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McCarran Internal Security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1950 congressional bill that stated all members of the Communist party had to register with the office of he Attorney General.</a:t>
            </a:r>
          </a:p>
          <a:p>
            <a:r>
              <a:rPr lang="en-US" sz="3200" dirty="0" smtClean="0">
                <a:solidFill>
                  <a:schemeClr val="tx1"/>
                </a:solidFill>
              </a:rPr>
              <a:t>Made conspiracy to foster communism in the United States a crime.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472  </a:t>
            </a:r>
            <a:endParaRPr lang="en-US" dirty="0"/>
          </a:p>
        </p:txBody>
      </p:sp>
    </p:spTree>
    <p:extLst>
      <p:ext uri="{BB962C8B-B14F-4D97-AF65-F5344CB8AC3E}">
        <p14:creationId xmlns:p14="http://schemas.microsoft.com/office/powerpoint/2010/main" val="130735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McCarran-Walter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1952 bill limited immigration from everywhere except Northern and Western Europe.</a:t>
            </a:r>
          </a:p>
          <a:p>
            <a:r>
              <a:rPr lang="en-US" sz="3200" dirty="0" smtClean="0">
                <a:solidFill>
                  <a:schemeClr val="tx1"/>
                </a:solidFill>
              </a:rPr>
              <a:t>Stated that immigration officials could turn any immigrant away that they thought might threaten the national security of the United States.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473  </a:t>
            </a:r>
            <a:endParaRPr lang="en-US" dirty="0"/>
          </a:p>
        </p:txBody>
      </p:sp>
    </p:spTree>
    <p:extLst>
      <p:ext uri="{BB962C8B-B14F-4D97-AF65-F5344CB8AC3E}">
        <p14:creationId xmlns:p14="http://schemas.microsoft.com/office/powerpoint/2010/main" val="170836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McCarthyism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Named after Senator Joseph McCarthy, this movement in American politics aimed to root out communist influence in the government, the military, and the entertainment industry during the late 1940s and early 1950s.</a:t>
            </a:r>
          </a:p>
          <a:p>
            <a:r>
              <a:rPr lang="en-US" sz="3200" dirty="0" smtClean="0">
                <a:solidFill>
                  <a:schemeClr val="tx1"/>
                </a:solidFill>
              </a:rPr>
              <a:t>Harsh tactics were often used.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476 </a:t>
            </a:r>
            <a:endParaRPr lang="en-US" dirty="0"/>
          </a:p>
        </p:txBody>
      </p:sp>
    </p:spTree>
    <p:extLst>
      <p:ext uri="{BB962C8B-B14F-4D97-AF65-F5344CB8AC3E}">
        <p14:creationId xmlns:p14="http://schemas.microsoft.com/office/powerpoint/2010/main" val="10240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Domino Theory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Major tenet of Cold War containment policy that held if one country in a region turned communist, other surrounding countries would soon follow.</a:t>
            </a:r>
          </a:p>
          <a:p>
            <a:r>
              <a:rPr lang="en-US" sz="3200" dirty="0" smtClean="0">
                <a:solidFill>
                  <a:schemeClr val="tx1"/>
                </a:solidFill>
              </a:rPr>
              <a:t>Convinced many that to save all of the Southeast Asia, it was necessary to resist communist aggression in Vietnam.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479  </a:t>
            </a:r>
            <a:endParaRPr lang="en-US" dirty="0"/>
          </a:p>
        </p:txBody>
      </p:sp>
    </p:spTree>
    <p:extLst>
      <p:ext uri="{BB962C8B-B14F-4D97-AF65-F5344CB8AC3E}">
        <p14:creationId xmlns:p14="http://schemas.microsoft.com/office/powerpoint/2010/main" val="145838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Cold War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Period between 1945 and 1991 of near-continuous struggle between the United States and its allies and the Soviet Union and its allies.</a:t>
            </a:r>
          </a:p>
          <a:p>
            <a:r>
              <a:rPr lang="en-US" sz="3200" dirty="0" smtClean="0">
                <a:solidFill>
                  <a:schemeClr val="tx1"/>
                </a:solidFill>
              </a:rPr>
              <a:t>Cold War tensions were made even more intense by the existence of the atomic bomb.</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457  </a:t>
            </a:r>
            <a:endParaRPr lang="en-US" dirty="0"/>
          </a:p>
        </p:txBody>
      </p:sp>
    </p:spTree>
    <p:extLst>
      <p:ext uri="{BB962C8B-B14F-4D97-AF65-F5344CB8AC3E}">
        <p14:creationId xmlns:p14="http://schemas.microsoft.com/office/powerpoint/2010/main" val="20250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Eisenhower Doctrine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1957 policy that promised military and economic aid to “friendly” nations in the Middle east.</a:t>
            </a:r>
          </a:p>
          <a:p>
            <a:r>
              <a:rPr lang="en-US" sz="3200" dirty="0" smtClean="0">
                <a:solidFill>
                  <a:schemeClr val="tx1"/>
                </a:solidFill>
              </a:rPr>
              <a:t>Was established to prevent communism from gaining ground in the region.</a:t>
            </a:r>
          </a:p>
          <a:p>
            <a:r>
              <a:rPr lang="en-US" sz="3200" dirty="0" smtClean="0">
                <a:solidFill>
                  <a:schemeClr val="tx1"/>
                </a:solidFill>
              </a:rPr>
              <a:t>First used when the U.S. helped King Hussein of Jordan defeat rebels.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482  </a:t>
            </a:r>
            <a:endParaRPr lang="en-US" dirty="0"/>
          </a:p>
        </p:txBody>
      </p:sp>
    </p:spTree>
    <p:extLst>
      <p:ext uri="{BB962C8B-B14F-4D97-AF65-F5344CB8AC3E}">
        <p14:creationId xmlns:p14="http://schemas.microsoft.com/office/powerpoint/2010/main" val="350352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Rio Pact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1947 treaty signed by the United States and most Latin American countries that stated the region would work together on economic an defense matters.</a:t>
            </a:r>
          </a:p>
          <a:p>
            <a:r>
              <a:rPr lang="en-US" sz="3200" dirty="0" smtClean="0">
                <a:solidFill>
                  <a:schemeClr val="tx1"/>
                </a:solidFill>
              </a:rPr>
              <a:t>Created the Organization of American States to facilitate this cooperation.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483 </a:t>
            </a:r>
            <a:endParaRPr lang="en-US" dirty="0"/>
          </a:p>
        </p:txBody>
      </p:sp>
    </p:spTree>
    <p:extLst>
      <p:ext uri="{BB962C8B-B14F-4D97-AF65-F5344CB8AC3E}">
        <p14:creationId xmlns:p14="http://schemas.microsoft.com/office/powerpoint/2010/main" val="212747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Smith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Also known as the Alien Registration Acct of 1940.</a:t>
            </a:r>
          </a:p>
          <a:p>
            <a:r>
              <a:rPr lang="en-US" sz="3200" dirty="0" smtClean="0">
                <a:solidFill>
                  <a:schemeClr val="tx1"/>
                </a:solidFill>
              </a:rPr>
              <a:t>Made it illegal to actively promote the overthrow of the U.S. government or to belong to an organization that did this.</a:t>
            </a:r>
          </a:p>
          <a:p>
            <a:r>
              <a:rPr lang="en-US" sz="3200" dirty="0" smtClean="0">
                <a:solidFill>
                  <a:schemeClr val="tx1"/>
                </a:solidFill>
              </a:rPr>
              <a:t>Aimed at the Communist Party.</a:t>
            </a:r>
          </a:p>
          <a:p>
            <a:r>
              <a:rPr lang="en-US" sz="3200" dirty="0" smtClean="0">
                <a:solidFill>
                  <a:schemeClr val="tx1"/>
                </a:solidFill>
              </a:rPr>
              <a:t>Required all aliens to be fingerprinted.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486 </a:t>
            </a:r>
            <a:endParaRPr lang="en-US" dirty="0"/>
          </a:p>
        </p:txBody>
      </p:sp>
    </p:spTree>
    <p:extLst>
      <p:ext uri="{BB962C8B-B14F-4D97-AF65-F5344CB8AC3E}">
        <p14:creationId xmlns:p14="http://schemas.microsoft.com/office/powerpoint/2010/main" val="141066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George Kennan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American diplomat and expert in Soviet affairs.</a:t>
            </a:r>
          </a:p>
          <a:p>
            <a:r>
              <a:rPr lang="en-US" sz="3200" dirty="0" smtClean="0">
                <a:solidFill>
                  <a:schemeClr val="tx1"/>
                </a:solidFill>
              </a:rPr>
              <a:t>Became the chief formulator of the policy of containment.</a:t>
            </a:r>
          </a:p>
          <a:p>
            <a:r>
              <a:rPr lang="en-US" sz="3200" dirty="0" smtClean="0">
                <a:solidFill>
                  <a:schemeClr val="tx1"/>
                </a:solidFill>
              </a:rPr>
              <a:t>Argued that because of Soviet hostility and insecurity, the U.S. needed to contain communism until it collapsed on its own.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487  </a:t>
            </a:r>
            <a:endParaRPr lang="en-US" dirty="0"/>
          </a:p>
        </p:txBody>
      </p:sp>
    </p:spTree>
    <p:extLst>
      <p:ext uri="{BB962C8B-B14F-4D97-AF65-F5344CB8AC3E}">
        <p14:creationId xmlns:p14="http://schemas.microsoft.com/office/powerpoint/2010/main" val="6662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Military Industrial Complex</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Refers to the close relationship that develops between government, the military, and industry.</a:t>
            </a:r>
          </a:p>
          <a:p>
            <a:r>
              <a:rPr lang="en-US" sz="3200" dirty="0" smtClean="0">
                <a:solidFill>
                  <a:schemeClr val="tx1"/>
                </a:solidFill>
              </a:rPr>
              <a:t>President Dwight Eisenhower popularized this term in his farewell address, in which he warned that this relationship posed a threat to peace and civilian priorities.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488  </a:t>
            </a:r>
            <a:endParaRPr lang="en-US" dirty="0"/>
          </a:p>
        </p:txBody>
      </p:sp>
    </p:spTree>
    <p:extLst>
      <p:ext uri="{BB962C8B-B14F-4D97-AF65-F5344CB8AC3E}">
        <p14:creationId xmlns:p14="http://schemas.microsoft.com/office/powerpoint/2010/main" val="40422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GI Bill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Officially called the Serviceman’s Readjustment Act of 1944, this bill gave many benefits to returning WWII veterans.</a:t>
            </a:r>
          </a:p>
          <a:p>
            <a:r>
              <a:rPr lang="en-US" sz="3200" dirty="0" smtClean="0">
                <a:solidFill>
                  <a:schemeClr val="tx1"/>
                </a:solidFill>
              </a:rPr>
              <a:t>Benefits included financial assistance to go to college or job training programs, special loans to buy homes or businesses, and preference for government jobs.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491  </a:t>
            </a:r>
            <a:endParaRPr lang="en-US" dirty="0"/>
          </a:p>
        </p:txBody>
      </p:sp>
    </p:spTree>
    <p:extLst>
      <p:ext uri="{BB962C8B-B14F-4D97-AF65-F5344CB8AC3E}">
        <p14:creationId xmlns:p14="http://schemas.microsoft.com/office/powerpoint/2010/main" val="175181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Taft-Hartley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1947 congressional legislation that aided owns in potential labor disputes.</a:t>
            </a:r>
          </a:p>
          <a:p>
            <a:r>
              <a:rPr lang="en-US" sz="3200" dirty="0" smtClean="0">
                <a:solidFill>
                  <a:schemeClr val="tx1"/>
                </a:solidFill>
              </a:rPr>
              <a:t>In key industries the president could declare an 80-day cooling-off period before a strike could actually take place.</a:t>
            </a:r>
          </a:p>
          <a:p>
            <a:r>
              <a:rPr lang="en-US" sz="3200" dirty="0" smtClean="0">
                <a:solidFill>
                  <a:schemeClr val="tx1"/>
                </a:solidFill>
              </a:rPr>
              <a:t>Allowed owners to sue unions over broken contracts.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494  </a:t>
            </a:r>
            <a:endParaRPr lang="en-US" dirty="0"/>
          </a:p>
        </p:txBody>
      </p:sp>
    </p:spTree>
    <p:extLst>
      <p:ext uri="{BB962C8B-B14F-4D97-AF65-F5344CB8AC3E}">
        <p14:creationId xmlns:p14="http://schemas.microsoft.com/office/powerpoint/2010/main" val="398158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Fair Deal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Series of domestic programs proposed to Congress by President Harry Truman.</a:t>
            </a:r>
          </a:p>
          <a:p>
            <a:r>
              <a:rPr lang="en-US" sz="3200" dirty="0" smtClean="0">
                <a:solidFill>
                  <a:schemeClr val="tx1"/>
                </a:solidFill>
              </a:rPr>
              <a:t>Included a Fair Employment Practices Act, a call for construction of public housing, an extension of Social Security, and a proposal to ensure employment to all workers.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495 </a:t>
            </a:r>
            <a:endParaRPr lang="en-US" dirty="0"/>
          </a:p>
        </p:txBody>
      </p:sp>
    </p:spTree>
    <p:extLst>
      <p:ext uri="{BB962C8B-B14F-4D97-AF65-F5344CB8AC3E}">
        <p14:creationId xmlns:p14="http://schemas.microsoft.com/office/powerpoint/2010/main" val="314570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Checkers Speech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Richard Nixon made this televised speech on September 23, 1952, to defend himself against charges that rich supporters had set up a secret expense account for his use.</a:t>
            </a:r>
          </a:p>
          <a:p>
            <a:r>
              <a:rPr lang="en-US" sz="3200" dirty="0" smtClean="0">
                <a:solidFill>
                  <a:schemeClr val="tx1"/>
                </a:solidFill>
              </a:rPr>
              <a:t>With this speech Nixon saved his place as 1952 Republican vice presidential candidate and his political career.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496  </a:t>
            </a:r>
            <a:endParaRPr lang="en-US" dirty="0"/>
          </a:p>
        </p:txBody>
      </p:sp>
    </p:spTree>
    <p:extLst>
      <p:ext uri="{BB962C8B-B14F-4D97-AF65-F5344CB8AC3E}">
        <p14:creationId xmlns:p14="http://schemas.microsoft.com/office/powerpoint/2010/main" val="143380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“Dixiecrat”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Several southern delegations left the 1948 Democratic Convention in protest against President Truman’s support for civil rights.</a:t>
            </a:r>
          </a:p>
          <a:p>
            <a:r>
              <a:rPr lang="en-US" sz="3200" dirty="0" smtClean="0">
                <a:solidFill>
                  <a:schemeClr val="tx1"/>
                </a:solidFill>
              </a:rPr>
              <a:t>They nominated J. Strom Thurmond, the governor of South Carolina, for president on the States’ Rights, or “Dixiecrat,” ticket.</a:t>
            </a:r>
          </a:p>
          <a:p>
            <a:r>
              <a:rPr lang="en-US" sz="3200" dirty="0" smtClean="0">
                <a:solidFill>
                  <a:schemeClr val="tx1"/>
                </a:solidFill>
              </a:rPr>
              <a:t>Thurmond won 39 southern electoral votes.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508  </a:t>
            </a:r>
            <a:endParaRPr lang="en-US" dirty="0"/>
          </a:p>
        </p:txBody>
      </p:sp>
    </p:spTree>
    <p:extLst>
      <p:ext uri="{BB962C8B-B14F-4D97-AF65-F5344CB8AC3E}">
        <p14:creationId xmlns:p14="http://schemas.microsoft.com/office/powerpoint/2010/main" val="341592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“Revisionist” History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Historical interpretation not found in “standard” history books or supported by most historians.</a:t>
            </a:r>
          </a:p>
          <a:p>
            <a:r>
              <a:rPr lang="en-US" sz="3200" dirty="0" smtClean="0">
                <a:solidFill>
                  <a:schemeClr val="tx1"/>
                </a:solidFill>
              </a:rPr>
              <a:t>The revisionist history of the Cold War is the aggressive actions of the United States forced the Soviet Union to seize Eastern Europe for protection.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458  </a:t>
            </a:r>
            <a:endParaRPr lang="en-US" dirty="0"/>
          </a:p>
        </p:txBody>
      </p:sp>
    </p:spTree>
    <p:extLst>
      <p:ext uri="{BB962C8B-B14F-4D97-AF65-F5344CB8AC3E}">
        <p14:creationId xmlns:p14="http://schemas.microsoft.com/office/powerpoint/2010/main" val="144854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Nuclear Proliferation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Refers to the massive buildup of nuclear weapons by the United States and the Soviet Union in the 1950s and 1960s.</a:t>
            </a:r>
          </a:p>
          <a:p>
            <a:r>
              <a:rPr lang="en-US" sz="3200" dirty="0" smtClean="0">
                <a:solidFill>
                  <a:schemeClr val="tx1"/>
                </a:solidFill>
              </a:rPr>
              <a:t>In the United States, this was fostered by the belief that “massive retaliation” was the best way to keep the Soviet Union in check.</a:t>
            </a:r>
          </a:p>
          <a:p>
            <a:r>
              <a:rPr lang="en-US" sz="3200" dirty="0" smtClean="0">
                <a:solidFill>
                  <a:schemeClr val="tx1"/>
                </a:solidFill>
              </a:rPr>
              <a:t>Led to popular fears of nuclear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554  </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Chiang Kai-Shek</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Leader of the weakening Nationalists in China; the US sided with him and helped him defend against Mao Zedong and the Chinese communists.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Tree>
    <p:extLst>
      <p:ext uri="{BB962C8B-B14F-4D97-AF65-F5344CB8AC3E}">
        <p14:creationId xmlns:p14="http://schemas.microsoft.com/office/powerpoint/2010/main" val="32823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Mao Zedong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Mao Zedong led the Communists in China. Because of the failure to form a coalition government between Chiang Kai-Shek and the Communists, civil war broke out in China after WWII. The Communists won in 1949, but the new government was not recognized by much of the world, including the U.S.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Tree>
    <p:extLst>
      <p:ext uri="{BB962C8B-B14F-4D97-AF65-F5344CB8AC3E}">
        <p14:creationId xmlns:p14="http://schemas.microsoft.com/office/powerpoint/2010/main" val="32823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Julius and Ethel Rosenberg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Arrested in the summer of 1950 and executed in 1953, they were convicted of conspiring to commit espionage by passing plans for the atomic bomb to the Soviet Union.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Tree>
    <p:extLst>
      <p:ext uri="{BB962C8B-B14F-4D97-AF65-F5344CB8AC3E}">
        <p14:creationId xmlns:p14="http://schemas.microsoft.com/office/powerpoint/2010/main" val="32823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Consumer Society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Many Americans became infatuated with all of the new products produced by technology and went out and purchased more than any prior generation.</a:t>
            </a:r>
          </a:p>
          <a:p>
            <a:r>
              <a:rPr lang="en-US" sz="3200" dirty="0" smtClean="0">
                <a:solidFill>
                  <a:schemeClr val="tx1"/>
                </a:solidFill>
              </a:rPr>
              <a:t>Consumer tastes of the 1950s were largely dictated by advertising and television.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269  </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Suburbia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Area outside of the cities where massive numbers of families flocked, especially in the 1950s and 1960s.</a:t>
            </a:r>
          </a:p>
          <a:p>
            <a:r>
              <a:rPr lang="en-US" sz="3200" dirty="0" smtClean="0">
                <a:solidFill>
                  <a:schemeClr val="tx1"/>
                </a:solidFill>
              </a:rPr>
              <a:t>Suburban parents often worked in the cities, but the suburban lifestyle shared little with the urban life.</a:t>
            </a:r>
          </a:p>
          <a:p>
            <a:r>
              <a:rPr lang="en-US" sz="3200" dirty="0" smtClean="0">
                <a:solidFill>
                  <a:schemeClr val="tx1"/>
                </a:solidFill>
              </a:rPr>
              <a:t>Critics decried conformity in suburbia.</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272  </a:t>
            </a:r>
            <a:endParaRPr lang="en-US" dirty="0"/>
          </a:p>
        </p:txBody>
      </p:sp>
    </p:spTree>
    <p:extLst>
      <p:ext uri="{BB962C8B-B14F-4D97-AF65-F5344CB8AC3E}">
        <p14:creationId xmlns:p14="http://schemas.microsoft.com/office/powerpoint/2010/main" val="18366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Hydrogen Bomb</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Atomic weapon much more powerful than those used at Hiroshima and Nagasaki.</a:t>
            </a:r>
          </a:p>
          <a:p>
            <a:r>
              <a:rPr lang="en-US" sz="3200" dirty="0" smtClean="0">
                <a:solidFill>
                  <a:schemeClr val="tx1"/>
                </a:solidFill>
              </a:rPr>
              <a:t>Developed and repeatedly tested by both the United States  and the Soviet Union in the 1950s, greatly increasing the potential danger of nuclear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468  </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Thirty-Eighth Parallel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Dividing line between Soviet-supported north Korea and U.S.-backed South Korea both before and as a result of the Korean War.</a:t>
            </a:r>
          </a:p>
          <a:p>
            <a:r>
              <a:rPr lang="en-US" sz="3200" dirty="0" smtClean="0">
                <a:solidFill>
                  <a:schemeClr val="tx1"/>
                </a:solidFill>
              </a:rPr>
              <a:t>American forces have been stationed at the southern side of this border continually since the Korean War ended in 1953.</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474  </a:t>
            </a:r>
            <a:endParaRPr lang="en-US" dirty="0"/>
          </a:p>
        </p:txBody>
      </p:sp>
    </p:spTree>
    <p:extLst>
      <p:ext uri="{BB962C8B-B14F-4D97-AF65-F5344CB8AC3E}">
        <p14:creationId xmlns:p14="http://schemas.microsoft.com/office/powerpoint/2010/main" val="207742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Korean War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Between 1950 and 1953, American and other United nations forces fought to stop communist aggression against South Korea.</a:t>
            </a:r>
          </a:p>
          <a:p>
            <a:r>
              <a:rPr lang="en-US" sz="3200" dirty="0" smtClean="0">
                <a:solidFill>
                  <a:schemeClr val="tx1"/>
                </a:solidFill>
              </a:rPr>
              <a:t>U.S. entry into the war was consistent with the policy of containment.</a:t>
            </a:r>
          </a:p>
          <a:p>
            <a:r>
              <a:rPr lang="en-US" sz="3200" dirty="0" smtClean="0">
                <a:solidFill>
                  <a:schemeClr val="tx1"/>
                </a:solidFill>
              </a:rPr>
              <a:t>An armistice divided Korea along the 38thh parallel, a division that remains today.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475  </a:t>
            </a:r>
            <a:endParaRPr lang="en-US" dirty="0"/>
          </a:p>
        </p:txBody>
      </p:sp>
    </p:spTree>
    <p:extLst>
      <p:ext uri="{BB962C8B-B14F-4D97-AF65-F5344CB8AC3E}">
        <p14:creationId xmlns:p14="http://schemas.microsoft.com/office/powerpoint/2010/main" val="2200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American-McCarthy Hearings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1954 televised hearings convinced many that Senator Joseph McCarthy was unfairly tarnishing the United States Army with charges of communist infiltration in the armed forces.</a:t>
            </a:r>
            <a:endParaRPr lang="en-US" sz="3200" dirty="0">
              <a:solidFill>
                <a:schemeClr val="tx1"/>
              </a:solidFill>
            </a:endParaRPr>
          </a:p>
          <a:p>
            <a:r>
              <a:rPr lang="en-US" sz="3200" dirty="0" smtClean="0">
                <a:solidFill>
                  <a:schemeClr val="tx1"/>
                </a:solidFill>
              </a:rPr>
              <a:t>Were the beginning of the end for McCarthy, whose tactics appeared bullying.</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477  </a:t>
            </a:r>
            <a:endParaRPr lang="en-US" dirty="0"/>
          </a:p>
        </p:txBody>
      </p:sp>
    </p:spTree>
    <p:extLst>
      <p:ext uri="{BB962C8B-B14F-4D97-AF65-F5344CB8AC3E}">
        <p14:creationId xmlns:p14="http://schemas.microsoft.com/office/powerpoint/2010/main" val="243496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Potsdam Conference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July 1945 conference between new President Harry Truman, Joseph Stalin, and Clement Atlee, who had replaced Winston Churchill.</a:t>
            </a:r>
          </a:p>
          <a:p>
            <a:r>
              <a:rPr lang="en-US" sz="3200" dirty="0" smtClean="0">
                <a:solidFill>
                  <a:schemeClr val="tx1"/>
                </a:solidFill>
              </a:rPr>
              <a:t>Harry Trumann took a much tougher stance coward Joseph Stalin than Franklin Roosevelt.</a:t>
            </a:r>
          </a:p>
          <a:p>
            <a:r>
              <a:rPr lang="en-US" sz="3200" dirty="0" smtClean="0">
                <a:solidFill>
                  <a:schemeClr val="tx1"/>
                </a:solidFill>
              </a:rPr>
              <a:t>Little substantive agreement took place at this conference.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459  </a:t>
            </a:r>
            <a:endParaRPr lang="en-US" dirty="0"/>
          </a:p>
        </p:txBody>
      </p:sp>
    </p:spTree>
    <p:extLst>
      <p:ext uri="{BB962C8B-B14F-4D97-AF65-F5344CB8AC3E}">
        <p14:creationId xmlns:p14="http://schemas.microsoft.com/office/powerpoint/2010/main" val="39042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Massive Retaliation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Officials in the Eisenhower administration believed the best way to stop communism was to convince the communists that every time they advanced, there would be massive retaliation against them.</a:t>
            </a:r>
          </a:p>
          <a:p>
            <a:r>
              <a:rPr lang="en-US" sz="3200" dirty="0" smtClean="0">
                <a:solidFill>
                  <a:schemeClr val="tx1"/>
                </a:solidFill>
              </a:rPr>
              <a:t>Explains  the desire in this era to increase the nuclear arsenal of the U.S.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478 </a:t>
            </a:r>
            <a:endParaRPr lang="en-US" dirty="0"/>
          </a:p>
        </p:txBody>
      </p:sp>
    </p:spTree>
    <p:extLst>
      <p:ext uri="{BB962C8B-B14F-4D97-AF65-F5344CB8AC3E}">
        <p14:creationId xmlns:p14="http://schemas.microsoft.com/office/powerpoint/2010/main" val="181577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Dien Bien Phu</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1954 victory of Vietnamese forces over the French that caused the French to leave Vietnam and all of the Indochina.</a:t>
            </a:r>
          </a:p>
          <a:p>
            <a:r>
              <a:rPr lang="en-US" sz="3200" dirty="0" smtClean="0">
                <a:solidFill>
                  <a:schemeClr val="tx1"/>
                </a:solidFill>
              </a:rPr>
              <a:t>The Geneva Peace Accords that followed established North and South Vietnam.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480  </a:t>
            </a:r>
            <a:endParaRPr lang="en-US" dirty="0"/>
          </a:p>
        </p:txBody>
      </p:sp>
    </p:spTree>
    <p:extLst>
      <p:ext uri="{BB962C8B-B14F-4D97-AF65-F5344CB8AC3E}">
        <p14:creationId xmlns:p14="http://schemas.microsoft.com/office/powerpoint/2010/main" val="378957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Sputnik</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First man-made satellite sent into space in 1957 by the Soviet Union.</a:t>
            </a:r>
          </a:p>
          <a:p>
            <a:r>
              <a:rPr lang="en-US" sz="3200" dirty="0" smtClean="0">
                <a:solidFill>
                  <a:schemeClr val="tx1"/>
                </a:solidFill>
              </a:rPr>
              <a:t>This scientific breakthrough by the Soviet Union caused great concern in the U.S.</a:t>
            </a:r>
          </a:p>
          <a:p>
            <a:r>
              <a:rPr lang="en-US" sz="3200" dirty="0" smtClean="0">
                <a:solidFill>
                  <a:schemeClr val="tx1"/>
                </a:solidFill>
              </a:rPr>
              <a:t>The thought that the U.S. was “behind” the Soviet Union worried many, and science and mathematics, were emphasized in schools.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U-</a:t>
            </a:r>
            <a:r>
              <a:rPr lang="en-US" sz="6500" b="1" dirty="0" smtClean="0">
                <a:solidFill>
                  <a:schemeClr val="tx1"/>
                </a:solidFill>
                <a:latin typeface="Aharoni" panose="02010803020104030203" pitchFamily="2" charset="-79"/>
                <a:cs typeface="Aharoni" panose="02010803020104030203" pitchFamily="2" charset="-79"/>
              </a:rPr>
              <a:t>2</a:t>
            </a:r>
            <a:endParaRPr lang="en-US" sz="6500"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r>
              <a:rPr lang="en-US" sz="3200" dirty="0" smtClean="0">
                <a:solidFill>
                  <a:schemeClr val="tx1"/>
                </a:solidFill>
              </a:rPr>
              <a:t>Reconnaissance aircraft shot down over the Soviet Union in May 1960.</a:t>
            </a:r>
          </a:p>
          <a:p>
            <a:r>
              <a:rPr lang="en-US" sz="3200" dirty="0" smtClean="0">
                <a:solidFill>
                  <a:schemeClr val="tx1"/>
                </a:solidFill>
              </a:rPr>
              <a:t>President Eisenhower initially refused to acknowledge that this was a spy flight.</a:t>
            </a:r>
          </a:p>
          <a:p>
            <a:r>
              <a:rPr lang="en-US" sz="3200" dirty="0" smtClean="0">
                <a:solidFill>
                  <a:schemeClr val="tx1"/>
                </a:solidFill>
              </a:rPr>
              <a:t>The Soviets produced pilot Francis Gary Powers, who admitted that he was spying.</a:t>
            </a:r>
          </a:p>
          <a:p>
            <a:r>
              <a:rPr lang="en-US" sz="3200" dirty="0" smtClean="0">
                <a:solidFill>
                  <a:schemeClr val="tx1"/>
                </a:solidFill>
              </a:rPr>
              <a:t>The incident increased Cold War tensions.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485  </a:t>
            </a:r>
            <a:endParaRPr lang="en-US" dirty="0"/>
          </a:p>
        </p:txBody>
      </p:sp>
    </p:spTree>
    <p:extLst>
      <p:ext uri="{BB962C8B-B14F-4D97-AF65-F5344CB8AC3E}">
        <p14:creationId xmlns:p14="http://schemas.microsoft.com/office/powerpoint/2010/main" val="350591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Israel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1948, the newly created state of Israel was immediately recognized by the U.S.</a:t>
            </a:r>
          </a:p>
          <a:p>
            <a:r>
              <a:rPr lang="en-US" sz="3200" dirty="0" smtClean="0">
                <a:solidFill>
                  <a:schemeClr val="tx1"/>
                </a:solidFill>
              </a:rPr>
              <a:t>The U.S. and Israel have had a “special relationship” with the U.S. backing Israel in its struggles with its Arab neighbors and Israel serving as America’s most reliable ally in the Middle East.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489 </a:t>
            </a:r>
            <a:endParaRPr lang="en-US" dirty="0"/>
          </a:p>
        </p:txBody>
      </p:sp>
    </p:spTree>
    <p:extLst>
      <p:ext uri="{BB962C8B-B14F-4D97-AF65-F5344CB8AC3E}">
        <p14:creationId xmlns:p14="http://schemas.microsoft.com/office/powerpoint/2010/main" val="163675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Suez Canal Crisis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Relations between Nasser’s Egypt and the West had soured when Nasser turned to the Soviet Union for arms.</a:t>
            </a:r>
          </a:p>
          <a:p>
            <a:r>
              <a:rPr lang="en-US" sz="3200" dirty="0" smtClean="0">
                <a:solidFill>
                  <a:schemeClr val="tx1"/>
                </a:solidFill>
              </a:rPr>
              <a:t>Britain, France, and Israel attacked Egypt after Nasser nationalized the Suez Canal.</a:t>
            </a:r>
          </a:p>
          <a:p>
            <a:r>
              <a:rPr lang="en-US" sz="3200" dirty="0" smtClean="0">
                <a:solidFill>
                  <a:schemeClr val="tx1"/>
                </a:solidFill>
              </a:rPr>
              <a:t>With the Soviets threatening war, the U.S. forced its allies to retreat from Egypt.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490  </a:t>
            </a:r>
            <a:endParaRPr lang="en-US" dirty="0"/>
          </a:p>
        </p:txBody>
      </p:sp>
    </p:spTree>
    <p:extLst>
      <p:ext uri="{BB962C8B-B14F-4D97-AF65-F5344CB8AC3E}">
        <p14:creationId xmlns:p14="http://schemas.microsoft.com/office/powerpoint/2010/main" val="341847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Levittown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First “suburban“ neighborhood built after World war II.</a:t>
            </a:r>
          </a:p>
          <a:p>
            <a:r>
              <a:rPr lang="en-US" sz="3200" dirty="0" smtClean="0">
                <a:solidFill>
                  <a:schemeClr val="tx1"/>
                </a:solidFill>
              </a:rPr>
              <a:t>Located in Hempstead, Long Island, houses in this development were small, looked the same, and were perfect for the postwar family that wanted to escape the city.</a:t>
            </a:r>
          </a:p>
          <a:p>
            <a:r>
              <a:rPr lang="en-US" sz="3200" dirty="0" smtClean="0">
                <a:solidFill>
                  <a:schemeClr val="tx1"/>
                </a:solidFill>
              </a:rPr>
              <a:t>Symbolized postwar suburbia.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492 </a:t>
            </a:r>
            <a:endParaRPr lang="en-US" dirty="0"/>
          </a:p>
        </p:txBody>
      </p:sp>
    </p:spTree>
    <p:extLst>
      <p:ext uri="{BB962C8B-B14F-4D97-AF65-F5344CB8AC3E}">
        <p14:creationId xmlns:p14="http://schemas.microsoft.com/office/powerpoint/2010/main" val="279693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Affluent Society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Term used by economist John Kenneth Galbraith to describe the American economy in the 1950s.</a:t>
            </a:r>
          </a:p>
          <a:p>
            <a:r>
              <a:rPr lang="en-US" sz="3200" dirty="0" smtClean="0">
                <a:solidFill>
                  <a:schemeClr val="tx1"/>
                </a:solidFill>
              </a:rPr>
              <a:t>During this time many Americans became enraptured with appliances and homes in the suburbs.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493  </a:t>
            </a:r>
            <a:endParaRPr lang="en-US" dirty="0"/>
          </a:p>
        </p:txBody>
      </p:sp>
    </p:spTree>
    <p:extLst>
      <p:ext uri="{BB962C8B-B14F-4D97-AF65-F5344CB8AC3E}">
        <p14:creationId xmlns:p14="http://schemas.microsoft.com/office/powerpoint/2010/main" val="13344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Brown </a:t>
            </a:r>
            <a:r>
              <a:rPr lang="en-US" b="1" dirty="0" smtClean="0">
                <a:solidFill>
                  <a:schemeClr val="tx1"/>
                </a:solidFill>
                <a:latin typeface="Aharoni" panose="02010803020104030203" pitchFamily="2" charset="-79"/>
                <a:cs typeface="Aharoni" panose="02010803020104030203" pitchFamily="2" charset="-79"/>
              </a:rPr>
              <a:t>v.</a:t>
            </a:r>
            <a:r>
              <a:rPr lang="en-US" b="1" i="1" dirty="0" smtClean="0">
                <a:solidFill>
                  <a:schemeClr val="tx1"/>
                </a:solidFill>
                <a:latin typeface="Aharoni" panose="02010803020104030203" pitchFamily="2" charset="-79"/>
                <a:cs typeface="Aharoni" panose="02010803020104030203" pitchFamily="2" charset="-79"/>
              </a:rPr>
              <a:t> Board of Education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1954 Supreme court decision that threw out the 1896 </a:t>
            </a:r>
            <a:r>
              <a:rPr lang="en-US" sz="3200" i="1" dirty="0" smtClean="0">
                <a:solidFill>
                  <a:schemeClr val="tx1"/>
                </a:solidFill>
              </a:rPr>
              <a:t>Plessy v. Ferguson</a:t>
            </a:r>
            <a:r>
              <a:rPr lang="en-US" sz="3200" dirty="0" smtClean="0">
                <a:solidFill>
                  <a:schemeClr val="tx1"/>
                </a:solidFill>
              </a:rPr>
              <a:t> ruling that schools could be “separate but equal.”</a:t>
            </a:r>
          </a:p>
          <a:p>
            <a:r>
              <a:rPr lang="en-US" sz="3200" dirty="0" smtClean="0">
                <a:solidFill>
                  <a:schemeClr val="tx1"/>
                </a:solidFill>
              </a:rPr>
              <a:t>Began the long and painful process of school desegregation in the South and other parts of America.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497  </a:t>
            </a:r>
            <a:endParaRPr lang="en-US" dirty="0"/>
          </a:p>
        </p:txBody>
      </p:sp>
    </p:spTree>
    <p:extLst>
      <p:ext uri="{BB962C8B-B14F-4D97-AF65-F5344CB8AC3E}">
        <p14:creationId xmlns:p14="http://schemas.microsoft.com/office/powerpoint/2010/main" val="33665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Montgomery Bus Boycott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Boycott by blacks in Montgomery, Alabama, began when Rosa Parks refused to give up her bus seat to a white man.</a:t>
            </a:r>
          </a:p>
          <a:p>
            <a:r>
              <a:rPr lang="en-US" sz="3200" dirty="0" smtClean="0">
                <a:solidFill>
                  <a:schemeClr val="tx1"/>
                </a:solidFill>
              </a:rPr>
              <a:t>Martin Luther King was a leader of the year-long boycott that began in December 1955.</a:t>
            </a:r>
          </a:p>
          <a:p>
            <a:r>
              <a:rPr lang="en-US" sz="3200" dirty="0" smtClean="0">
                <a:solidFill>
                  <a:schemeClr val="tx1"/>
                </a:solidFill>
              </a:rPr>
              <a:t>The Supreme Court eventually ruled that segregation on buses was unconstitutional.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498 </a:t>
            </a:r>
            <a:endParaRPr lang="en-US" dirty="0"/>
          </a:p>
        </p:txBody>
      </p:sp>
    </p:spTree>
    <p:extLst>
      <p:ext uri="{BB962C8B-B14F-4D97-AF65-F5344CB8AC3E}">
        <p14:creationId xmlns:p14="http://schemas.microsoft.com/office/powerpoint/2010/main" val="336618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Satellite Countries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Eastern European countries that remained under the control of the Soviet Union during the Cold War.</a:t>
            </a:r>
          </a:p>
          <a:p>
            <a:r>
              <a:rPr lang="en-US" sz="3200" dirty="0" smtClean="0">
                <a:solidFill>
                  <a:schemeClr val="tx1"/>
                </a:solidFill>
              </a:rPr>
              <a:t>Most were drawn together militarily by the Warsaw Pact.</a:t>
            </a:r>
          </a:p>
          <a:p>
            <a:r>
              <a:rPr lang="en-US" sz="3200" dirty="0" smtClean="0">
                <a:solidFill>
                  <a:schemeClr val="tx1"/>
                </a:solidFill>
              </a:rPr>
              <a:t>Satellite nations that rebelled, like Hungary in 1956, were crushed by the red Army.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460  </a:t>
            </a:r>
            <a:endParaRPr lang="en-US" dirty="0"/>
          </a:p>
        </p:txBody>
      </p:sp>
    </p:spTree>
    <p:extLst>
      <p:ext uri="{BB962C8B-B14F-4D97-AF65-F5344CB8AC3E}">
        <p14:creationId xmlns:p14="http://schemas.microsoft.com/office/powerpoint/2010/main" val="214914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Domesticity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Social trend of post-World War II America.</a:t>
            </a:r>
          </a:p>
          <a:p>
            <a:r>
              <a:rPr lang="en-US" sz="3200" dirty="0" smtClean="0">
                <a:solidFill>
                  <a:schemeClr val="tx1"/>
                </a:solidFill>
              </a:rPr>
              <a:t>Many Americans turned to family and home life as a source of contentment.</a:t>
            </a:r>
          </a:p>
          <a:p>
            <a:r>
              <a:rPr lang="en-US" sz="3200" dirty="0" smtClean="0">
                <a:solidFill>
                  <a:schemeClr val="tx1"/>
                </a:solidFill>
              </a:rPr>
              <a:t>Emphasis on family as a source of fulfillment led some women to abandon the workforce and become homemakers.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499  </a:t>
            </a:r>
            <a:endParaRPr lang="en-US" dirty="0"/>
          </a:p>
        </p:txBody>
      </p:sp>
    </p:spTree>
    <p:extLst>
      <p:ext uri="{BB962C8B-B14F-4D97-AF65-F5344CB8AC3E}">
        <p14:creationId xmlns:p14="http://schemas.microsoft.com/office/powerpoint/2010/main" val="50176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Baby Boom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Large increase in the birthrate in the United States began in 1945 and lasted until 1962.</a:t>
            </a:r>
          </a:p>
          <a:p>
            <a:r>
              <a:rPr lang="en-US" sz="3200" dirty="0" smtClean="0">
                <a:solidFill>
                  <a:schemeClr val="tx1"/>
                </a:solidFill>
              </a:rPr>
              <a:t>New and larger families fueled the move to suburbia that occurred in the 1950 and produced the “youth culture” that would become crucial in the 1960s.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500  </a:t>
            </a:r>
            <a:endParaRPr lang="en-US" dirty="0"/>
          </a:p>
        </p:txBody>
      </p:sp>
    </p:spTree>
    <p:extLst>
      <p:ext uri="{BB962C8B-B14F-4D97-AF65-F5344CB8AC3E}">
        <p14:creationId xmlns:p14="http://schemas.microsoft.com/office/powerpoint/2010/main" val="48879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Rebel Without a Cause</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1955 film starring James Dean explored the difficulties of family life and the alienation that many teens felt in the 1950s.</a:t>
            </a:r>
          </a:p>
          <a:p>
            <a:r>
              <a:rPr lang="en-US" sz="3200" dirty="0" smtClean="0">
                <a:solidFill>
                  <a:schemeClr val="tx1"/>
                </a:solidFill>
              </a:rPr>
              <a:t>Juvenile delinquency, and the reasons for it, was the subtext of this film, as well as the source of countless others 1950s-era movies aimed at the youth market.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503 </a:t>
            </a:r>
            <a:endParaRPr lang="en-US" dirty="0"/>
          </a:p>
        </p:txBody>
      </p:sp>
    </p:spTree>
    <p:extLst>
      <p:ext uri="{BB962C8B-B14F-4D97-AF65-F5344CB8AC3E}">
        <p14:creationId xmlns:p14="http://schemas.microsoft.com/office/powerpoint/2010/main" val="45069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Beat Generation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Literary movement of the 1950s criticized the conformity of American society and the ever-present threat of atomic warfare.</a:t>
            </a:r>
          </a:p>
          <a:p>
            <a:r>
              <a:rPr lang="en-US" sz="3200" i="1" dirty="0" smtClean="0">
                <a:solidFill>
                  <a:schemeClr val="tx1"/>
                </a:solidFill>
              </a:rPr>
              <a:t>On the Road</a:t>
            </a:r>
            <a:r>
              <a:rPr lang="en-US" sz="3200" dirty="0" smtClean="0">
                <a:solidFill>
                  <a:schemeClr val="tx1"/>
                </a:solidFill>
              </a:rPr>
              <a:t> by Jack Kerouac, </a:t>
            </a:r>
            <a:r>
              <a:rPr lang="en-US" sz="3200" i="1" dirty="0" smtClean="0">
                <a:solidFill>
                  <a:schemeClr val="tx1"/>
                </a:solidFill>
              </a:rPr>
              <a:t>Howl</a:t>
            </a:r>
            <a:r>
              <a:rPr lang="en-US" sz="3200" dirty="0" smtClean="0">
                <a:solidFill>
                  <a:schemeClr val="tx1"/>
                </a:solidFill>
              </a:rPr>
              <a:t> by Allen Ginsberg, and </a:t>
            </a:r>
            <a:r>
              <a:rPr lang="en-US" sz="3200" i="1" dirty="0" smtClean="0">
                <a:solidFill>
                  <a:schemeClr val="tx1"/>
                </a:solidFill>
              </a:rPr>
              <a:t>Naked Lunch</a:t>
            </a:r>
            <a:r>
              <a:rPr lang="en-US" sz="3200" dirty="0" smtClean="0">
                <a:solidFill>
                  <a:schemeClr val="tx1"/>
                </a:solidFill>
              </a:rPr>
              <a:t> by William Burroughs were key works of the Beat Generation.</a:t>
            </a:r>
            <a:endParaRPr lang="en-US" sz="3200" i="1"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504  </a:t>
            </a:r>
            <a:endParaRPr lang="en-US" dirty="0"/>
          </a:p>
        </p:txBody>
      </p:sp>
    </p:spTree>
    <p:extLst>
      <p:ext uri="{BB962C8B-B14F-4D97-AF65-F5344CB8AC3E}">
        <p14:creationId xmlns:p14="http://schemas.microsoft.com/office/powerpoint/2010/main" val="278380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Rock and Roll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Style of music that emerged in the 1950s.</a:t>
            </a:r>
          </a:p>
          <a:p>
            <a:r>
              <a:rPr lang="en-US" sz="3200" dirty="0" smtClean="0">
                <a:solidFill>
                  <a:schemeClr val="tx1"/>
                </a:solidFill>
              </a:rPr>
              <a:t>Listening to rock and roll became a form of rebellion for young people in the 1950s.</a:t>
            </a:r>
          </a:p>
          <a:p>
            <a:r>
              <a:rPr lang="en-US" sz="3200" dirty="0" smtClean="0">
                <a:solidFill>
                  <a:schemeClr val="tx1"/>
                </a:solidFill>
              </a:rPr>
              <a:t>Many adults believed that rock and roll was immoral, was the “devil’s music,” and caused juvenile delinquency.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505  </a:t>
            </a:r>
            <a:endParaRPr lang="en-US" dirty="0"/>
          </a:p>
        </p:txBody>
      </p:sp>
    </p:spTree>
    <p:extLst>
      <p:ext uri="{BB962C8B-B14F-4D97-AF65-F5344CB8AC3E}">
        <p14:creationId xmlns:p14="http://schemas.microsoft.com/office/powerpoint/2010/main" val="245289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Jackie Robinson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1947, he became the first black to play major league baseball, wearing the uniform of the Brooklyn Dodgers.</a:t>
            </a:r>
          </a:p>
          <a:p>
            <a:r>
              <a:rPr lang="en-US" sz="3200" dirty="0" smtClean="0">
                <a:solidFill>
                  <a:schemeClr val="tx1"/>
                </a:solidFill>
              </a:rPr>
              <a:t>Had to endure threats and racial slurs.</a:t>
            </a:r>
          </a:p>
          <a:p>
            <a:r>
              <a:rPr lang="en-US" sz="3200" dirty="0" smtClean="0">
                <a:solidFill>
                  <a:schemeClr val="tx1"/>
                </a:solidFill>
              </a:rPr>
              <a:t>Maintained his dignity, was named National League Rookie of the Year, and greatly advanced the civil rights movement.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506  </a:t>
            </a:r>
            <a:endParaRPr lang="en-US" dirty="0"/>
          </a:p>
        </p:txBody>
      </p:sp>
    </p:spTree>
    <p:extLst>
      <p:ext uri="{BB962C8B-B14F-4D97-AF65-F5344CB8AC3E}">
        <p14:creationId xmlns:p14="http://schemas.microsoft.com/office/powerpoint/2010/main" val="376872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Interstate Highway System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Highway Act of 1956 funded the start of the interstate highway system.</a:t>
            </a:r>
          </a:p>
          <a:p>
            <a:r>
              <a:rPr lang="en-US" sz="3200" dirty="0" smtClean="0">
                <a:solidFill>
                  <a:schemeClr val="tx1"/>
                </a:solidFill>
              </a:rPr>
              <a:t>Encouraged America’s reliance on the automobile.</a:t>
            </a:r>
          </a:p>
          <a:p>
            <a:r>
              <a:rPr lang="en-US" sz="3200" dirty="0" smtClean="0">
                <a:solidFill>
                  <a:schemeClr val="tx1"/>
                </a:solidFill>
              </a:rPr>
              <a:t>Reflected Cold War concerns because planners thought these highways would facilitate troop movements.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507  </a:t>
            </a:r>
            <a:endParaRPr lang="en-US" dirty="0"/>
          </a:p>
        </p:txBody>
      </p:sp>
    </p:spTree>
    <p:extLst>
      <p:ext uri="{BB962C8B-B14F-4D97-AF65-F5344CB8AC3E}">
        <p14:creationId xmlns:p14="http://schemas.microsoft.com/office/powerpoint/2010/main" val="388747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Dr. Benjamin Spock, </a:t>
            </a:r>
            <a:r>
              <a:rPr lang="en-US" b="1" i="1" dirty="0" smtClean="0">
                <a:solidFill>
                  <a:schemeClr val="tx1"/>
                </a:solidFill>
                <a:latin typeface="Aharoni" panose="02010803020104030203" pitchFamily="2" charset="-79"/>
                <a:cs typeface="Aharoni" panose="02010803020104030203" pitchFamily="2" charset="-79"/>
              </a:rPr>
              <a:t>Baby and Child Care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One of the most influential books in postwar American life was a famous guide to child reading: Dr. Benjamin Spock’s </a:t>
            </a:r>
            <a:r>
              <a:rPr lang="en-US" sz="3200" i="1" dirty="0" smtClean="0">
                <a:solidFill>
                  <a:schemeClr val="tx1"/>
                </a:solidFill>
              </a:rPr>
              <a:t>Baby and Child Care</a:t>
            </a:r>
            <a:r>
              <a:rPr lang="en-US" sz="3200" dirty="0" smtClean="0">
                <a:solidFill>
                  <a:schemeClr val="tx1"/>
                </a:solidFill>
              </a:rPr>
              <a:t>, first published in 1946 and reissued (and revised) repeatedly for decades thereafter.  </a:t>
            </a:r>
          </a:p>
          <a:p>
            <a:r>
              <a:rPr lang="en-US" sz="3200" dirty="0" smtClean="0">
                <a:solidFill>
                  <a:schemeClr val="tx1"/>
                </a:solidFill>
              </a:rPr>
              <a:t>Dr. Spock’s approach to raising babies was child-centered, as opposed to the parent-centered theories of many previous child-care experts.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Tree>
    <p:extLst>
      <p:ext uri="{BB962C8B-B14F-4D97-AF65-F5344CB8AC3E}">
        <p14:creationId xmlns:p14="http://schemas.microsoft.com/office/powerpoint/2010/main" val="484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Jonas Salk</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particularly dramatic triumph was the development of a vaccine against polio.  In 1954, the American scientist Jonas Salk introduced an effective vaccine against the disease that had killed and crippled thousands of children and adults (among them FDR).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Tree>
    <p:extLst>
      <p:ext uri="{BB962C8B-B14F-4D97-AF65-F5344CB8AC3E}">
        <p14:creationId xmlns:p14="http://schemas.microsoft.com/office/powerpoint/2010/main" val="484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“Urban renewal”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For many years, the principal policy response to the poverty of inner cities was “urban renewal”: the effort to tear down buildings in the poorest and most degraded areas.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Tree>
    <p:extLst>
      <p:ext uri="{BB962C8B-B14F-4D97-AF65-F5344CB8AC3E}">
        <p14:creationId xmlns:p14="http://schemas.microsoft.com/office/powerpoint/2010/main" val="484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Iron Curtain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a March 5, 1946, speech in Fulton, Missouri, Winston Churchill used this term to describe the line that the Soviet Union had drawn between East and West in Europe.</a:t>
            </a:r>
          </a:p>
          <a:p>
            <a:r>
              <a:rPr lang="en-US" sz="3200" dirty="0" smtClean="0">
                <a:solidFill>
                  <a:schemeClr val="tx1"/>
                </a:solidFill>
              </a:rPr>
              <a:t>Churchill emphasized the need for the United States to stand up to potential Soviet aggression in the future.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461  </a:t>
            </a:r>
            <a:endParaRPr lang="en-US" dirty="0"/>
          </a:p>
        </p:txBody>
      </p:sp>
    </p:spTree>
    <p:extLst>
      <p:ext uri="{BB962C8B-B14F-4D97-AF65-F5344CB8AC3E}">
        <p14:creationId xmlns:p14="http://schemas.microsoft.com/office/powerpoint/2010/main" val="251401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Brinkmanship</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principle of not backing down in a crisis, even if it meant taking the country to the brink of war. Policy of both the U.S. and U.S.S.R. during the Cold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Tree>
    <p:extLst>
      <p:ext uri="{BB962C8B-B14F-4D97-AF65-F5344CB8AC3E}">
        <p14:creationId xmlns:p14="http://schemas.microsoft.com/office/powerpoint/2010/main" val="484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Ho Chi Minh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North Vietnamese leader who had led the resistance against the Japanese during WW II and at the end of the war had led the uprising against the French Colonial government. </a:t>
            </a:r>
          </a:p>
          <a:p>
            <a:r>
              <a:rPr lang="en-US" sz="3200" dirty="0" smtClean="0">
                <a:solidFill>
                  <a:schemeClr val="tx1"/>
                </a:solidFill>
              </a:rPr>
              <a:t>He had traveled in Europe, was an ardent Communist, and became President of the North Vietnamese government established after the French withdrawal. Often called the George Washington of North Vietnam.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Tree>
    <p:extLst>
      <p:ext uri="{BB962C8B-B14F-4D97-AF65-F5344CB8AC3E}">
        <p14:creationId xmlns:p14="http://schemas.microsoft.com/office/powerpoint/2010/main" val="484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Shah of Iran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85000" lnSpcReduction="20000"/>
          </a:bodyPr>
          <a:lstStyle/>
          <a:p>
            <a:r>
              <a:rPr lang="en-US" sz="3200" dirty="0" smtClean="0">
                <a:solidFill>
                  <a:schemeClr val="tx1"/>
                </a:solidFill>
              </a:rPr>
              <a:t>Committed as the American government was to Israel, it was also concerned about the stability and friendliness of the Arab regimes in the oil-rich Middle East, in which American petroleum companies had major investments.  Thus the U.S. reacted with alarm as it watched Muhammad Mossadegh, the nationalist prime minister of Iran, begin to resist the presence of Western corporations in his nation in the early 1950s.  In 1953, the American CIA joined forces with conservative Iranian military leaders to engineer a coup that drove Mossadegh from office.  To replace him, the CIA helped elevate the young Shah of Iran, Muhammad Reza Pahlavi, from his position as token constitutional monarch to that of virtually absolute ruler.  The Shah remained closely tied to the U.S. for the next 25 years.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Tree>
    <p:extLst>
      <p:ext uri="{BB962C8B-B14F-4D97-AF65-F5344CB8AC3E}">
        <p14:creationId xmlns:p14="http://schemas.microsoft.com/office/powerpoint/2010/main" val="484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Nikita Khrushchev</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He ruled the USSR from 1958-1964; lessened government control of soviet citizens</a:t>
            </a:r>
          </a:p>
          <a:p>
            <a:r>
              <a:rPr lang="en-US" sz="3200" dirty="0" smtClean="0">
                <a:solidFill>
                  <a:schemeClr val="tx1"/>
                </a:solidFill>
              </a:rPr>
              <a:t>He sought peaceful coexistence with the West instead of confrontation.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Tree>
    <p:extLst>
      <p:ext uri="{BB962C8B-B14F-4D97-AF65-F5344CB8AC3E}">
        <p14:creationId xmlns:p14="http://schemas.microsoft.com/office/powerpoint/2010/main" val="484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Fidel Castro</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1959 - A band of insurgents led by Fidel Castro succeeded in overthrowing the corrupt government of Juan Baptista, and Cuba became Communist.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28</a:t>
            </a:r>
            <a:endParaRPr lang="en-US" dirty="0"/>
          </a:p>
        </p:txBody>
      </p:sp>
    </p:spTree>
    <p:extLst>
      <p:ext uri="{BB962C8B-B14F-4D97-AF65-F5344CB8AC3E}">
        <p14:creationId xmlns:p14="http://schemas.microsoft.com/office/powerpoint/2010/main" val="484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Geneva Accords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After the French were defeated in Vietnam, a series of agreements in 1954 temporarily divided Vietnam into two parts along the 17</a:t>
            </a:r>
            <a:r>
              <a:rPr lang="en-US" sz="3200" baseline="30000" dirty="0" smtClean="0">
                <a:solidFill>
                  <a:schemeClr val="tx1"/>
                </a:solidFill>
              </a:rPr>
              <a:t>th</a:t>
            </a:r>
            <a:r>
              <a:rPr lang="en-US" sz="3200" dirty="0" smtClean="0">
                <a:solidFill>
                  <a:schemeClr val="tx1"/>
                </a:solidFill>
              </a:rPr>
              <a:t> parallel and promised nationwide elections in 2 years.</a:t>
            </a:r>
          </a:p>
          <a:p>
            <a:r>
              <a:rPr lang="en-US" sz="3200" dirty="0" smtClean="0">
                <a:solidFill>
                  <a:schemeClr val="tx1"/>
                </a:solidFill>
              </a:rPr>
              <a:t>Not a party to these, the U.S. installed a friendly anti-communist regime in the south.</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481  </a:t>
            </a:r>
            <a:endParaRPr lang="en-US" dirty="0"/>
          </a:p>
        </p:txBody>
      </p:sp>
    </p:spTree>
    <p:extLst>
      <p:ext uri="{BB962C8B-B14F-4D97-AF65-F5344CB8AC3E}">
        <p14:creationId xmlns:p14="http://schemas.microsoft.com/office/powerpoint/2010/main" val="131451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Earl Warren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former governor of California, Warren was appointed chief justice of the Supreme Court in 1953 and served until 1969.</a:t>
            </a:r>
          </a:p>
          <a:p>
            <a:r>
              <a:rPr lang="en-US" sz="3200" dirty="0" smtClean="0">
                <a:solidFill>
                  <a:schemeClr val="tx1"/>
                </a:solidFill>
              </a:rPr>
              <a:t>President over a number of important cases, such as </a:t>
            </a:r>
            <a:r>
              <a:rPr lang="en-US" sz="3200" i="1" dirty="0" smtClean="0">
                <a:solidFill>
                  <a:schemeClr val="tx1"/>
                </a:solidFill>
              </a:rPr>
              <a:t>Brown v. Board of Education</a:t>
            </a:r>
            <a:r>
              <a:rPr lang="en-US" sz="3200" dirty="0" smtClean="0">
                <a:solidFill>
                  <a:schemeClr val="tx1"/>
                </a:solidFill>
              </a:rPr>
              <a:t>.</a:t>
            </a:r>
          </a:p>
          <a:p>
            <a:r>
              <a:rPr lang="en-US" sz="3200" dirty="0" smtClean="0">
                <a:solidFill>
                  <a:schemeClr val="tx1"/>
                </a:solidFill>
              </a:rPr>
              <a:t>His court gained a reputation for engaging in “judicial activism.”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509  </a:t>
            </a:r>
            <a:endParaRPr lang="en-US" dirty="0"/>
          </a:p>
        </p:txBody>
      </p:sp>
    </p:spTree>
    <p:extLst>
      <p:ext uri="{BB962C8B-B14F-4D97-AF65-F5344CB8AC3E}">
        <p14:creationId xmlns:p14="http://schemas.microsoft.com/office/powerpoint/2010/main" val="214354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New Frontier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President John Kennedy’s program to revitalize America at home and to reenergize America for continued battles against the Soviet Union.</a:t>
            </a:r>
          </a:p>
          <a:p>
            <a:r>
              <a:rPr lang="en-US" sz="3200" dirty="0" smtClean="0">
                <a:solidFill>
                  <a:schemeClr val="tx1"/>
                </a:solidFill>
              </a:rPr>
              <a:t>Called for renewed idealism and asked young Americans to volunteer for programs such as the Peace Corps.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510  </a:t>
            </a:r>
            <a:endParaRPr lang="en-US" dirty="0"/>
          </a:p>
        </p:txBody>
      </p:sp>
    </p:spTree>
    <p:extLst>
      <p:ext uri="{BB962C8B-B14F-4D97-AF65-F5344CB8AC3E}">
        <p14:creationId xmlns:p14="http://schemas.microsoft.com/office/powerpoint/2010/main" val="126849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Warren commission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Group that investigated the assassination of John F. Kennedy.</a:t>
            </a:r>
          </a:p>
          <a:p>
            <a:r>
              <a:rPr lang="en-US" sz="3200" dirty="0" smtClean="0">
                <a:solidFill>
                  <a:schemeClr val="tx1"/>
                </a:solidFill>
              </a:rPr>
              <a:t>After hearing much testimony, the commission concluded that Lee Harvey Oswald acted alone in killing the president.</a:t>
            </a:r>
          </a:p>
          <a:p>
            <a:r>
              <a:rPr lang="en-US" sz="3200" dirty="0" smtClean="0">
                <a:solidFill>
                  <a:schemeClr val="tx1"/>
                </a:solidFill>
              </a:rPr>
              <a:t>Many conspiracy theorists question the findings of the commission.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511 </a:t>
            </a:r>
            <a:endParaRPr lang="en-US" dirty="0"/>
          </a:p>
        </p:txBody>
      </p:sp>
    </p:spTree>
    <p:extLst>
      <p:ext uri="{BB962C8B-B14F-4D97-AF65-F5344CB8AC3E}">
        <p14:creationId xmlns:p14="http://schemas.microsoft.com/office/powerpoint/2010/main" val="15127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Great Society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Aggressive program announced by President Lyndon Johnson in 1965 to attack the major social problems in America.</a:t>
            </a:r>
          </a:p>
          <a:p>
            <a:r>
              <a:rPr lang="en-US" sz="3200" dirty="0" smtClean="0">
                <a:solidFill>
                  <a:schemeClr val="tx1"/>
                </a:solidFill>
              </a:rPr>
              <a:t>Great Society programs include the War on Poverty, Medicare and Medicaid, greater protection for civil rights, and greater funding for education.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512 </a:t>
            </a:r>
            <a:endParaRPr lang="en-US" dirty="0"/>
          </a:p>
        </p:txBody>
      </p:sp>
    </p:spTree>
    <p:extLst>
      <p:ext uri="{BB962C8B-B14F-4D97-AF65-F5344CB8AC3E}">
        <p14:creationId xmlns:p14="http://schemas.microsoft.com/office/powerpoint/2010/main" val="227025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Containment Policy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Formulated by George Kennan, this was a policy whereby the United States would forcible stop communist aggression whenever and wherever it occurred.</a:t>
            </a:r>
          </a:p>
          <a:p>
            <a:r>
              <a:rPr lang="en-US" sz="3200" dirty="0" smtClean="0">
                <a:solidFill>
                  <a:schemeClr val="tx1"/>
                </a:solidFill>
              </a:rPr>
              <a:t>Dominant American policy of the Cold War era, and led America to become involved in conflicts such as Vietnam.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462  </a:t>
            </a:r>
            <a:endParaRPr lang="en-US" dirty="0"/>
          </a:p>
        </p:txBody>
      </p:sp>
    </p:spTree>
    <p:extLst>
      <p:ext uri="{BB962C8B-B14F-4D97-AF65-F5344CB8AC3E}">
        <p14:creationId xmlns:p14="http://schemas.microsoft.com/office/powerpoint/2010/main" val="210655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VISTA (Volunteer in Service to America)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Program instituted in 1964 that sent volunteers to help poor Americans living in both urban and rural settings.</a:t>
            </a:r>
          </a:p>
          <a:p>
            <a:r>
              <a:rPr lang="en-US" sz="3200" dirty="0" smtClean="0">
                <a:solidFill>
                  <a:schemeClr val="tx1"/>
                </a:solidFill>
              </a:rPr>
              <a:t>Described as a domestic Peace Corps.</a:t>
            </a:r>
          </a:p>
          <a:p>
            <a:r>
              <a:rPr lang="en-US" sz="3200" dirty="0" smtClean="0">
                <a:solidFill>
                  <a:schemeClr val="tx1"/>
                </a:solidFill>
              </a:rPr>
              <a:t>One of many initiatives that were part of President Johnson’s War on Poverty.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513  </a:t>
            </a:r>
            <a:endParaRPr lang="en-US" dirty="0"/>
          </a:p>
        </p:txBody>
      </p:sp>
    </p:spTree>
    <p:extLst>
      <p:ext uri="{BB962C8B-B14F-4D97-AF65-F5344CB8AC3E}">
        <p14:creationId xmlns:p14="http://schemas.microsoft.com/office/powerpoint/2010/main" val="201018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Head Start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One of President Johnson’s War on Poverty programs.</a:t>
            </a:r>
          </a:p>
          <a:p>
            <a:r>
              <a:rPr lang="en-US" sz="3200" dirty="0" smtClean="0">
                <a:solidFill>
                  <a:schemeClr val="tx1"/>
                </a:solidFill>
              </a:rPr>
              <a:t>Gave substantial funding for a nursery school program to prepare children of poor parents for kindergarten.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514  </a:t>
            </a:r>
            <a:endParaRPr lang="en-US" dirty="0"/>
          </a:p>
        </p:txBody>
      </p:sp>
    </p:spTree>
    <p:extLst>
      <p:ext uri="{BB962C8B-B14F-4D97-AF65-F5344CB8AC3E}">
        <p14:creationId xmlns:p14="http://schemas.microsoft.com/office/powerpoint/2010/main" val="398405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Medicare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Part of Lyndon Johnson’s Great Society program, this acted as a form of health insurance for retired and disabled Americans.</a:t>
            </a:r>
          </a:p>
          <a:p>
            <a:r>
              <a:rPr lang="en-US" sz="3200" dirty="0" smtClean="0">
                <a:solidFill>
                  <a:schemeClr val="tx1"/>
                </a:solidFill>
              </a:rPr>
              <a:t>Through Medicare, the federal government would pay for services received by elderly patients at doctor’s offices and hospitals.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515  </a:t>
            </a:r>
            <a:endParaRPr lang="en-US" dirty="0"/>
          </a:p>
        </p:txBody>
      </p:sp>
    </p:spTree>
    <p:extLst>
      <p:ext uri="{BB962C8B-B14F-4D97-AF65-F5344CB8AC3E}">
        <p14:creationId xmlns:p14="http://schemas.microsoft.com/office/powerpoint/2010/main" val="420657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Sit-in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Tactic used by the Civil Rights movement in the early 1960s.</a:t>
            </a:r>
          </a:p>
          <a:p>
            <a:r>
              <a:rPr lang="en-US" sz="3200" dirty="0" smtClean="0">
                <a:solidFill>
                  <a:schemeClr val="tx1"/>
                </a:solidFill>
              </a:rPr>
              <a:t>A group of civil rights workers would typically occupy a lunch counter in a segregated establishment in the South and refuse to leave, disrupting normal business.</a:t>
            </a:r>
          </a:p>
          <a:p>
            <a:r>
              <a:rPr lang="en-US" sz="3200" dirty="0" smtClean="0">
                <a:solidFill>
                  <a:schemeClr val="tx1"/>
                </a:solidFill>
              </a:rPr>
              <a:t>These protesters were often abused.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516  </a:t>
            </a:r>
            <a:endParaRPr lang="en-US" dirty="0"/>
          </a:p>
        </p:txBody>
      </p:sp>
    </p:spTree>
    <p:extLst>
      <p:ext uri="{BB962C8B-B14F-4D97-AF65-F5344CB8AC3E}">
        <p14:creationId xmlns:p14="http://schemas.microsoft.com/office/powerpoint/2010/main" val="267080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Freedom Rides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Black and white civil rights workers in 1961 rode on interstate buses in the Deep south to see if southern states were abiding by the 1960 Supreme Court ruling banning segregation on interstate buses and stations.</a:t>
            </a:r>
          </a:p>
          <a:p>
            <a:r>
              <a:rPr lang="en-US" sz="3200" dirty="0" smtClean="0">
                <a:solidFill>
                  <a:schemeClr val="tx1"/>
                </a:solidFill>
              </a:rPr>
              <a:t>These people often met violence and were finally protected by federal marshals.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517  </a:t>
            </a:r>
            <a:endParaRPr lang="en-US" dirty="0"/>
          </a:p>
        </p:txBody>
      </p:sp>
    </p:spTree>
    <p:extLst>
      <p:ext uri="{BB962C8B-B14F-4D97-AF65-F5344CB8AC3E}">
        <p14:creationId xmlns:p14="http://schemas.microsoft.com/office/powerpoint/2010/main" val="269118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March on Washington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More than 200,000 came to Washington for this August 1963 event demanding civil rights.</a:t>
            </a:r>
          </a:p>
          <a:p>
            <a:r>
              <a:rPr lang="en-US" sz="3200" dirty="0" smtClean="0">
                <a:solidFill>
                  <a:schemeClr val="tx1"/>
                </a:solidFill>
              </a:rPr>
              <a:t>A key moment of the proceedings with martin Luther King’s “I have a dream” speech.</a:t>
            </a:r>
          </a:p>
          <a:p>
            <a:r>
              <a:rPr lang="en-US" sz="3200" dirty="0" smtClean="0">
                <a:solidFill>
                  <a:schemeClr val="tx1"/>
                </a:solidFill>
              </a:rPr>
              <a:t>The power of the civil rights movement was not lost on Lyndon Johnson, who pushed for civil rights legislation as president.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518  </a:t>
            </a:r>
            <a:endParaRPr lang="en-US" dirty="0"/>
          </a:p>
        </p:txBody>
      </p:sp>
    </p:spTree>
    <p:extLst>
      <p:ext uri="{BB962C8B-B14F-4D97-AF65-F5344CB8AC3E}">
        <p14:creationId xmlns:p14="http://schemas.microsoft.com/office/powerpoint/2010/main" val="153523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Civil Rights Act of 1964</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Key piece of civil rights legislation made discrimination on the basis of race, sex, religion, or national origin illegal.</a:t>
            </a:r>
          </a:p>
          <a:p>
            <a:r>
              <a:rPr lang="en-US" sz="3200" dirty="0" smtClean="0">
                <a:solidFill>
                  <a:schemeClr val="tx1"/>
                </a:solidFill>
              </a:rPr>
              <a:t>Segregation in public restrooms, bus stations, and other public facilities was also declared illegal.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519 </a:t>
            </a:r>
            <a:endParaRPr lang="en-US" dirty="0"/>
          </a:p>
        </p:txBody>
      </p:sp>
    </p:spTree>
    <p:extLst>
      <p:ext uri="{BB962C8B-B14F-4D97-AF65-F5344CB8AC3E}">
        <p14:creationId xmlns:p14="http://schemas.microsoft.com/office/powerpoint/2010/main" val="180595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Kerner Commission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Established in 1967 to study the reasons for urban riots, the commission spoke at length about the impact of poverty and racism on the lives of urban blacks in America.</a:t>
            </a:r>
          </a:p>
          <a:p>
            <a:r>
              <a:rPr lang="en-US" sz="3200" dirty="0" smtClean="0">
                <a:solidFill>
                  <a:schemeClr val="tx1"/>
                </a:solidFill>
              </a:rPr>
              <a:t>Emphasized that white institutions created and condoned American ghettoes.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520  </a:t>
            </a:r>
            <a:endParaRPr lang="en-US" dirty="0"/>
          </a:p>
        </p:txBody>
      </p:sp>
    </p:spTree>
    <p:extLst>
      <p:ext uri="{BB962C8B-B14F-4D97-AF65-F5344CB8AC3E}">
        <p14:creationId xmlns:p14="http://schemas.microsoft.com/office/powerpoint/2010/main" val="236842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Nation of Islam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Members are called Black Muslims.</a:t>
            </a:r>
          </a:p>
          <a:p>
            <a:r>
              <a:rPr lang="en-US" sz="3200" dirty="0" smtClean="0">
                <a:solidFill>
                  <a:schemeClr val="tx1"/>
                </a:solidFill>
              </a:rPr>
              <a:t>Founded by Elijah Muhammad and preached Islamic principles along with black pride and black separatism.</a:t>
            </a:r>
          </a:p>
          <a:p>
            <a:r>
              <a:rPr lang="en-US" sz="3200" dirty="0" smtClean="0">
                <a:solidFill>
                  <a:schemeClr val="tx1"/>
                </a:solidFill>
              </a:rPr>
              <a:t>Malcolm X was a member and was murdered when he rejected the more extreme concepts of this group.</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521  </a:t>
            </a:r>
            <a:endParaRPr lang="en-US" dirty="0"/>
          </a:p>
        </p:txBody>
      </p:sp>
    </p:spTree>
    <p:extLst>
      <p:ext uri="{BB962C8B-B14F-4D97-AF65-F5344CB8AC3E}">
        <p14:creationId xmlns:p14="http://schemas.microsoft.com/office/powerpoint/2010/main" val="142953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Black Nationalism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Spurred by Malcolm X and other black leaders, this was a call for black pride and advancement without the help of whites.</a:t>
            </a:r>
          </a:p>
          <a:p>
            <a:r>
              <a:rPr lang="en-US" sz="3200" dirty="0" smtClean="0">
                <a:solidFill>
                  <a:schemeClr val="tx1"/>
                </a:solidFill>
              </a:rPr>
              <a:t>Appeared to be a repudiation of the calls for peaceful integration urged by Martin Luther King.</a:t>
            </a:r>
          </a:p>
          <a:p>
            <a:r>
              <a:rPr lang="en-US" sz="3200" dirty="0" smtClean="0">
                <a:solidFill>
                  <a:schemeClr val="tx1"/>
                </a:solidFill>
              </a:rPr>
              <a:t>Partially fueled 1960s urban race riots.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522  </a:t>
            </a:r>
            <a:endParaRPr lang="en-US" dirty="0"/>
          </a:p>
        </p:txBody>
      </p:sp>
    </p:spTree>
    <p:extLst>
      <p:ext uri="{BB962C8B-B14F-4D97-AF65-F5344CB8AC3E}">
        <p14:creationId xmlns:p14="http://schemas.microsoft.com/office/powerpoint/2010/main" val="285712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Truman Doctrine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Created in response to 1947 requests by Greece and Turkey for assistance against communist threats.</a:t>
            </a:r>
          </a:p>
          <a:p>
            <a:r>
              <a:rPr lang="en-US" sz="3200" dirty="0" smtClean="0">
                <a:solidFill>
                  <a:schemeClr val="tx1"/>
                </a:solidFill>
              </a:rPr>
              <a:t>Stated the United States would be ready to assist any free nation trying to defend itself against “armed minorities or…outside pressures” fomented by communists.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463  </a:t>
            </a:r>
            <a:endParaRPr lang="en-US" dirty="0"/>
          </a:p>
        </p:txBody>
      </p:sp>
    </p:spTree>
    <p:extLst>
      <p:ext uri="{BB962C8B-B14F-4D97-AF65-F5344CB8AC3E}">
        <p14:creationId xmlns:p14="http://schemas.microsoft.com/office/powerpoint/2010/main" val="417700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Black Power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Movement of black Americans in the mid-1960s that emphasized pride in racial heritage and black economic and political self-reliance.</a:t>
            </a:r>
          </a:p>
          <a:p>
            <a:r>
              <a:rPr lang="en-US" sz="3200" dirty="0" smtClean="0">
                <a:solidFill>
                  <a:schemeClr val="tx1"/>
                </a:solidFill>
              </a:rPr>
              <a:t>Term was coined by black civil rights leader Stokely Carmichael.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523  </a:t>
            </a:r>
            <a:endParaRPr lang="en-US" dirty="0"/>
          </a:p>
        </p:txBody>
      </p:sp>
    </p:spTree>
    <p:extLst>
      <p:ext uri="{BB962C8B-B14F-4D97-AF65-F5344CB8AC3E}">
        <p14:creationId xmlns:p14="http://schemas.microsoft.com/office/powerpoint/2010/main" val="157140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Black Panthers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Group originally founded in Oakland, California, that was intended to protect blacks from police harassment.</a:t>
            </a:r>
          </a:p>
          <a:p>
            <a:r>
              <a:rPr lang="en-US" sz="3200" dirty="0" smtClean="0">
                <a:solidFill>
                  <a:schemeClr val="tx1"/>
                </a:solidFill>
              </a:rPr>
              <a:t>Promoted militant black power, and ran social programs in several California cities.</a:t>
            </a:r>
          </a:p>
          <a:p>
            <a:r>
              <a:rPr lang="en-US" sz="3200" dirty="0" smtClean="0">
                <a:solidFill>
                  <a:schemeClr val="tx1"/>
                </a:solidFill>
              </a:rPr>
              <a:t>Founded by Bobby Seale and Huey P. Newton.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524  </a:t>
            </a:r>
            <a:endParaRPr lang="en-US" dirty="0"/>
          </a:p>
        </p:txBody>
      </p:sp>
    </p:spTree>
    <p:extLst>
      <p:ext uri="{BB962C8B-B14F-4D97-AF65-F5344CB8AC3E}">
        <p14:creationId xmlns:p14="http://schemas.microsoft.com/office/powerpoint/2010/main" val="296625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Bay of Pigs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Failed 1961 invasion of Cuba by American-supported anti-Castro refugees that was designed to topple Cuban dictator Fidel Castro from power.</a:t>
            </a:r>
          </a:p>
          <a:p>
            <a:r>
              <a:rPr lang="en-US" sz="3200" dirty="0" smtClean="0">
                <a:solidFill>
                  <a:schemeClr val="tx1"/>
                </a:solidFill>
              </a:rPr>
              <a:t>The prestige of the United States, and the newly elected president, John F. Kennedy, was damaged by this failed coup attempt.</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b="1" smtClean="0"/>
              <a:t>:</a:t>
            </a:r>
            <a:r>
              <a:rPr lang="en-US" smtClean="0"/>
              <a:t>  </a:t>
            </a:r>
            <a:r>
              <a:rPr lang="en-US"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530  </a:t>
            </a:r>
            <a:endParaRPr lang="en-US" dirty="0"/>
          </a:p>
        </p:txBody>
      </p:sp>
    </p:spTree>
    <p:extLst>
      <p:ext uri="{BB962C8B-B14F-4D97-AF65-F5344CB8AC3E}">
        <p14:creationId xmlns:p14="http://schemas.microsoft.com/office/powerpoint/2010/main" val="170568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Berlin Wall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Concrete structure built in 1961 by the Soviets and East Germany, physically dividing East and West Berlin.</a:t>
            </a:r>
          </a:p>
          <a:p>
            <a:r>
              <a:rPr lang="en-US" sz="3200" dirty="0" smtClean="0">
                <a:solidFill>
                  <a:schemeClr val="tx1"/>
                </a:solidFill>
              </a:rPr>
              <a:t>To many in the West, the wall was symbolic of communist repression in the cold War era.</a:t>
            </a:r>
          </a:p>
          <a:p>
            <a:r>
              <a:rPr lang="en-US" sz="3200" dirty="0" smtClean="0">
                <a:solidFill>
                  <a:schemeClr val="tx1"/>
                </a:solidFill>
              </a:rPr>
              <a:t>Was finally torn down in 1989.</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531 </a:t>
            </a:r>
            <a:endParaRPr lang="en-US" dirty="0"/>
          </a:p>
        </p:txBody>
      </p:sp>
    </p:spTree>
    <p:extLst>
      <p:ext uri="{BB962C8B-B14F-4D97-AF65-F5344CB8AC3E}">
        <p14:creationId xmlns:p14="http://schemas.microsoft.com/office/powerpoint/2010/main" val="195357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Cuban Missile Crisis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1962 conflict between the United States and the Soviet Union over Soviet missiles discovered in Cuba.</a:t>
            </a:r>
          </a:p>
          <a:p>
            <a:r>
              <a:rPr lang="en-US" sz="3200" dirty="0" smtClean="0">
                <a:solidFill>
                  <a:schemeClr val="tx1"/>
                </a:solidFill>
              </a:rPr>
              <a:t>The Soviets eventually removed the missiles under American pressure.</a:t>
            </a:r>
          </a:p>
          <a:p>
            <a:r>
              <a:rPr lang="en-US" sz="3200" dirty="0" smtClean="0">
                <a:solidFill>
                  <a:schemeClr val="tx1"/>
                </a:solidFill>
              </a:rPr>
              <a:t>The crisis was the closest the world came to nuclear war during the Cold War era.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532  </a:t>
            </a:r>
            <a:endParaRPr lang="en-US" dirty="0"/>
          </a:p>
        </p:txBody>
      </p:sp>
    </p:spTree>
    <p:extLst>
      <p:ext uri="{BB962C8B-B14F-4D97-AF65-F5344CB8AC3E}">
        <p14:creationId xmlns:p14="http://schemas.microsoft.com/office/powerpoint/2010/main" val="338374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Vietcong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During the Vietnam War, these were the forces within South Vietnam that fought for the victory of North Vietnam.</a:t>
            </a:r>
          </a:p>
          <a:p>
            <a:r>
              <a:rPr lang="en-US" sz="3200" dirty="0" smtClean="0">
                <a:solidFill>
                  <a:schemeClr val="tx1"/>
                </a:solidFill>
              </a:rPr>
              <a:t>Played an important role in the Tet offensive, though they suffered such heavy losses that from then on the military burden fell more to regular Northern troops.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533 </a:t>
            </a:r>
            <a:endParaRPr lang="en-US" dirty="0"/>
          </a:p>
        </p:txBody>
      </p:sp>
    </p:spTree>
    <p:extLst>
      <p:ext uri="{BB962C8B-B14F-4D97-AF65-F5344CB8AC3E}">
        <p14:creationId xmlns:p14="http://schemas.microsoft.com/office/powerpoint/2010/main" val="371276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Gulf of Tonkin Resolution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1964 Congressional resolution that gave President Johnson the authority to “take all necessary measures to repel” attacks against American military forces in Vietnam.</a:t>
            </a:r>
          </a:p>
          <a:p>
            <a:r>
              <a:rPr lang="en-US" sz="3200" dirty="0" smtClean="0">
                <a:solidFill>
                  <a:schemeClr val="tx1"/>
                </a:solidFill>
              </a:rPr>
              <a:t>Critics would charge later that this resolution allowed the president to expand the war without congressional oversight.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534 </a:t>
            </a:r>
            <a:endParaRPr lang="en-US" dirty="0"/>
          </a:p>
        </p:txBody>
      </p:sp>
    </p:spTree>
    <p:extLst>
      <p:ext uri="{BB962C8B-B14F-4D97-AF65-F5344CB8AC3E}">
        <p14:creationId xmlns:p14="http://schemas.microsoft.com/office/powerpoint/2010/main" val="97749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Tet Offensive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January 1968 surprise attack against American and South Vietnamese forces by the Vietcong and North Vietnamese.</a:t>
            </a:r>
          </a:p>
          <a:p>
            <a:r>
              <a:rPr lang="en-US" sz="3200" dirty="0" smtClean="0">
                <a:solidFill>
                  <a:schemeClr val="tx1"/>
                </a:solidFill>
              </a:rPr>
              <a:t>Crushing military defeat fro the communist forces.</a:t>
            </a:r>
          </a:p>
          <a:p>
            <a:r>
              <a:rPr lang="en-US" sz="3200" dirty="0" smtClean="0">
                <a:solidFill>
                  <a:schemeClr val="tx1"/>
                </a:solidFill>
              </a:rPr>
              <a:t>However, Tet was a psychological defeat for the U.S., convincing many the war was a lost.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535  </a:t>
            </a:r>
            <a:endParaRPr lang="en-US" dirty="0"/>
          </a:p>
        </p:txBody>
      </p:sp>
    </p:spTree>
    <p:extLst>
      <p:ext uri="{BB962C8B-B14F-4D97-AF65-F5344CB8AC3E}">
        <p14:creationId xmlns:p14="http://schemas.microsoft.com/office/powerpoint/2010/main" val="302700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Napalm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Jellylike substance dropped from American planes during the Vietnam conflict that horribly burned the skin of anyone who came into contact with it.</a:t>
            </a:r>
          </a:p>
          <a:p>
            <a:r>
              <a:rPr lang="en-US" sz="3200" dirty="0" smtClean="0">
                <a:solidFill>
                  <a:schemeClr val="tx1"/>
                </a:solidFill>
              </a:rPr>
              <a:t>On several occasions, napalm was accidently dropped on “friendly villages.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536  </a:t>
            </a:r>
            <a:endParaRPr lang="en-US" dirty="0"/>
          </a:p>
        </p:txBody>
      </p:sp>
    </p:spTree>
    <p:extLst>
      <p:ext uri="{BB962C8B-B14F-4D97-AF65-F5344CB8AC3E}">
        <p14:creationId xmlns:p14="http://schemas.microsoft.com/office/powerpoint/2010/main" val="293043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Martin Luther King, Jr.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r>
              <a:rPr lang="en-US" sz="3200" dirty="0" smtClean="0">
                <a:solidFill>
                  <a:schemeClr val="tx1"/>
                </a:solidFill>
              </a:rPr>
              <a:t>Emerged as a key leader of the civil rights movement during the 1950s.</a:t>
            </a:r>
          </a:p>
          <a:p>
            <a:r>
              <a:rPr lang="en-US" sz="3200" dirty="0" smtClean="0">
                <a:solidFill>
                  <a:schemeClr val="tx1"/>
                </a:solidFill>
              </a:rPr>
              <a:t>Helped found the Southern Christian Leadership Conference (SNCC).</a:t>
            </a:r>
          </a:p>
          <a:p>
            <a:r>
              <a:rPr lang="en-US" sz="3200" dirty="0" smtClean="0">
                <a:solidFill>
                  <a:schemeClr val="tx1"/>
                </a:solidFill>
              </a:rPr>
              <a:t>Urged a nonviolent struggle for civil rights and the full integration of American society.</a:t>
            </a:r>
          </a:p>
          <a:p>
            <a:r>
              <a:rPr lang="en-US" sz="3200" dirty="0" smtClean="0">
                <a:solidFill>
                  <a:schemeClr val="tx1"/>
                </a:solidFill>
              </a:rPr>
              <a:t>Was assassinated on April 4, 1968.</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546  </a:t>
            </a:r>
            <a:endParaRPr lang="en-US" dirty="0"/>
          </a:p>
        </p:txBody>
      </p:sp>
    </p:spTree>
    <p:extLst>
      <p:ext uri="{BB962C8B-B14F-4D97-AF65-F5344CB8AC3E}">
        <p14:creationId xmlns:p14="http://schemas.microsoft.com/office/powerpoint/2010/main" val="249112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Marshall Plan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Announced in 1947, the United States agreed to help rebuild Europe after the war.</a:t>
            </a:r>
          </a:p>
          <a:p>
            <a:r>
              <a:rPr lang="en-US" sz="3200" dirty="0" smtClean="0">
                <a:solidFill>
                  <a:schemeClr val="tx1"/>
                </a:solidFill>
              </a:rPr>
              <a:t>17 Western European nations became part of the plan.</a:t>
            </a:r>
          </a:p>
          <a:p>
            <a:r>
              <a:rPr lang="en-US" sz="3200" dirty="0" smtClean="0">
                <a:solidFill>
                  <a:schemeClr val="tx1"/>
                </a:solidFill>
              </a:rPr>
              <a:t>The U.S. introduced the plan so that communism would not spread across war-torn Europe.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27</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464  </a:t>
            </a:r>
            <a:endParaRPr lang="en-US" dirty="0"/>
          </a:p>
        </p:txBody>
      </p:sp>
    </p:spTree>
    <p:extLst>
      <p:ext uri="{BB962C8B-B14F-4D97-AF65-F5344CB8AC3E}">
        <p14:creationId xmlns:p14="http://schemas.microsoft.com/office/powerpoint/2010/main" val="378826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Peace Corps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This program was established by President John Kennedy in 1961.</a:t>
            </a:r>
          </a:p>
          <a:p>
            <a:r>
              <a:rPr lang="en-US" sz="3200" dirty="0" smtClean="0">
                <a:solidFill>
                  <a:schemeClr val="tx1"/>
                </a:solidFill>
              </a:rPr>
              <a:t>Young men and women volunteered to help residents in developing nations by working as educators, health workers, and technicians.</a:t>
            </a:r>
          </a:p>
          <a:p>
            <a:r>
              <a:rPr lang="en-US" sz="3200" dirty="0" smtClean="0">
                <a:solidFill>
                  <a:schemeClr val="tx1"/>
                </a:solidFill>
              </a:rPr>
              <a:t>13,000 responded to Kennedy’s call before the enabling legislation was passed.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549  </a:t>
            </a:r>
            <a:endParaRPr lang="en-US" dirty="0"/>
          </a:p>
        </p:txBody>
      </p:sp>
    </p:spTree>
    <p:extLst>
      <p:ext uri="{BB962C8B-B14F-4D97-AF65-F5344CB8AC3E}">
        <p14:creationId xmlns:p14="http://schemas.microsoft.com/office/powerpoint/2010/main" val="2507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Limited Nuclear Test Ban Treaty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Following the Cuban Missile Crisis, the U.S. and the Soviet Union set up a “hot line” connecting the White House and Kremlin.</a:t>
            </a:r>
          </a:p>
          <a:p>
            <a:r>
              <a:rPr lang="en-US" sz="3200" dirty="0" smtClean="0">
                <a:solidFill>
                  <a:schemeClr val="tx1"/>
                </a:solidFill>
              </a:rPr>
              <a:t>In 1963 the U.S. and Soviet Union signed a treaty in which they pledged not to test nuclear weapons in the atmosphere, in outer space, or under water.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550 </a:t>
            </a:r>
            <a:endParaRPr lang="en-US" dirty="0"/>
          </a:p>
        </p:txBody>
      </p:sp>
    </p:spTree>
    <p:extLst>
      <p:ext uri="{BB962C8B-B14F-4D97-AF65-F5344CB8AC3E}">
        <p14:creationId xmlns:p14="http://schemas.microsoft.com/office/powerpoint/2010/main" val="323376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Deficit Spending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Economic policy where government spends money that it “doesn’t have,” thus creating a budget deficit.</a:t>
            </a:r>
          </a:p>
          <a:p>
            <a:r>
              <a:rPr lang="en-US" sz="3200" dirty="0" smtClean="0">
                <a:solidFill>
                  <a:schemeClr val="tx1"/>
                </a:solidFill>
              </a:rPr>
              <a:t>Although “conventional” economic theory disapproves of this, it is commonplace during times of crisis or war (ex. – the New Deal; post-September 11, 2001).</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551  </a:t>
            </a:r>
            <a:endParaRPr lang="en-US" dirty="0"/>
          </a:p>
        </p:txBody>
      </p:sp>
    </p:spTree>
    <p:extLst>
      <p:ext uri="{BB962C8B-B14F-4D97-AF65-F5344CB8AC3E}">
        <p14:creationId xmlns:p14="http://schemas.microsoft.com/office/powerpoint/2010/main" val="417116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Affirmative Action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Policies that began in the 1970s to make up for past discrimination.</a:t>
            </a:r>
          </a:p>
          <a:p>
            <a:r>
              <a:rPr lang="en-US" sz="3200" dirty="0" smtClean="0">
                <a:solidFill>
                  <a:schemeClr val="tx1"/>
                </a:solidFill>
              </a:rPr>
              <a:t>Gave minorities and women advantages in applying for certain jobs and in applying for admission to certain universities.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566  </a:t>
            </a:r>
            <a:endParaRPr lang="en-US" dirty="0"/>
          </a:p>
        </p:txBody>
      </p:sp>
    </p:spTree>
    <p:extLst>
      <p:ext uri="{BB962C8B-B14F-4D97-AF65-F5344CB8AC3E}">
        <p14:creationId xmlns:p14="http://schemas.microsoft.com/office/powerpoint/2010/main" val="405485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Immigration Act of 1965</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Immigration Act of 1965 maintained a strict limit on the number of newcomers admitted to the country each year (170,000), but it eliminated the “national origins” system established in the 1920s, which gave preference to immigrants from northern Europe over those from other parts of the world.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Tree>
    <p:extLst>
      <p:ext uri="{BB962C8B-B14F-4D97-AF65-F5344CB8AC3E}">
        <p14:creationId xmlns:p14="http://schemas.microsoft.com/office/powerpoint/2010/main" val="23375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James Meredith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First black student to be enrolled at University of Mississippi; ordered by federal court; troops restored order after protesting broke out.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Tree>
    <p:extLst>
      <p:ext uri="{BB962C8B-B14F-4D97-AF65-F5344CB8AC3E}">
        <p14:creationId xmlns:p14="http://schemas.microsoft.com/office/powerpoint/2010/main" val="23375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“Teach-ins”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series of “teach-ins” on university campuses, beginning at the University of Michigan in 1965, sparked a national debate over the war before such debate developed inside the government itself.</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Tree>
    <p:extLst>
      <p:ext uri="{BB962C8B-B14F-4D97-AF65-F5344CB8AC3E}">
        <p14:creationId xmlns:p14="http://schemas.microsoft.com/office/powerpoint/2010/main" val="23375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“Freedom Summer”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During the summer of 1964, thousands of civil rights workers, black and white, northern and southern, spread out through the South, but primarily in Mississippi, to work on behalf of black voter registration and participation.  The campaign was known as “freedom summer,” and it produced a violent response from some southern whites.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Tree>
    <p:extLst>
      <p:ext uri="{BB962C8B-B14F-4D97-AF65-F5344CB8AC3E}">
        <p14:creationId xmlns:p14="http://schemas.microsoft.com/office/powerpoint/2010/main" val="23375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Selma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92500" lnSpcReduction="20000"/>
          </a:bodyPr>
          <a:lstStyle/>
          <a:p>
            <a:r>
              <a:rPr lang="en-US" sz="3200" dirty="0" smtClean="0">
                <a:solidFill>
                  <a:schemeClr val="tx1"/>
                </a:solidFill>
              </a:rPr>
              <a:t>In 1965, MLK helped organize a major demonstration in Selma, Alabama, to press the demand for the right of blacks to register to vote.  Selma sheriff Jim Clark led local police in a brutal attack on demonstrators.  Two northern whites participating the Selma march were murdered in the course of the effort there.  </a:t>
            </a:r>
          </a:p>
          <a:p>
            <a:r>
              <a:rPr lang="en-US" sz="3200" dirty="0" smtClean="0">
                <a:solidFill>
                  <a:schemeClr val="tx1"/>
                </a:solidFill>
              </a:rPr>
              <a:t>The national outrage that followed the events in Alabama helped push Lyndon Johnson to propose and win passage of the </a:t>
            </a:r>
            <a:r>
              <a:rPr lang="en-US" sz="3200" b="1" dirty="0" smtClean="0">
                <a:solidFill>
                  <a:schemeClr val="tx1"/>
                </a:solidFill>
              </a:rPr>
              <a:t>Civil Rights Act of 1965</a:t>
            </a:r>
            <a:r>
              <a:rPr lang="en-US" sz="3200" dirty="0" smtClean="0">
                <a:solidFill>
                  <a:schemeClr val="tx1"/>
                </a:solidFill>
              </a:rPr>
              <a:t>, better known as the </a:t>
            </a:r>
            <a:r>
              <a:rPr lang="en-US" sz="3200" b="1" dirty="0" smtClean="0">
                <a:solidFill>
                  <a:schemeClr val="tx1"/>
                </a:solidFill>
              </a:rPr>
              <a:t>Voting Rights Act</a:t>
            </a:r>
            <a:r>
              <a:rPr lang="en-US" sz="3200" dirty="0" smtClean="0">
                <a:solidFill>
                  <a:schemeClr val="tx1"/>
                </a:solidFill>
              </a:rPr>
              <a:t>, which provided federal protection to blacks attempting to exercise their right to vote.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Tree>
    <p:extLst>
      <p:ext uri="{BB962C8B-B14F-4D97-AF65-F5344CB8AC3E}">
        <p14:creationId xmlns:p14="http://schemas.microsoft.com/office/powerpoint/2010/main" val="23375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Watts Riot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Watts: August, 1965, the riot began due to the arrest of a Black by a White and resulted in 34 dead, 800 injured, 3500 arrested and $140,000,000 in damages. Detroit: July, 1967, the army was called in to restore order in race riots that resulted in 43 dead and $200,000,000 in damages.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29</a:t>
            </a:r>
            <a:endParaRPr lang="en-US" dirty="0"/>
          </a:p>
        </p:txBody>
      </p:sp>
    </p:spTree>
    <p:extLst>
      <p:ext uri="{BB962C8B-B14F-4D97-AF65-F5344CB8AC3E}">
        <p14:creationId xmlns:p14="http://schemas.microsoft.com/office/powerpoint/2010/main" val="23375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255</TotalTime>
  <Words>5608</Words>
  <Application>Microsoft Office PowerPoint</Application>
  <PresentationFormat>Widescreen</PresentationFormat>
  <Paragraphs>524</Paragraphs>
  <Slides>106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106</vt:i4>
      </vt:variant>
    </vt:vector>
  </HeadingPairs>
  <TitlesOfParts>
    <vt:vector size="109" baseType="lpstr">
      <vt:lpstr>Aharoni</vt:lpstr>
      <vt:lpstr>Corbel</vt:lpstr>
      <vt:lpstr>Basis</vt:lpstr>
      <vt:lpstr>Yalta Conference</vt:lpstr>
      <vt:lpstr>Cold War</vt:lpstr>
      <vt:lpstr>“Revisionist” History</vt:lpstr>
      <vt:lpstr>Potsdam Conference</vt:lpstr>
      <vt:lpstr>Satellite Countries</vt:lpstr>
      <vt:lpstr>Iron Curtain</vt:lpstr>
      <vt:lpstr>Containment Policy</vt:lpstr>
      <vt:lpstr>Truman Doctrine</vt:lpstr>
      <vt:lpstr>Marshall Plan</vt:lpstr>
      <vt:lpstr>Berlin Airlift</vt:lpstr>
      <vt:lpstr>NATO (North Atlantic Treaty Organization)</vt:lpstr>
      <vt:lpstr>Warsaw Pact</vt:lpstr>
      <vt:lpstr>Loyalty Review Boards</vt:lpstr>
      <vt:lpstr>HUAC (House Un-American Activities Committee)</vt:lpstr>
      <vt:lpstr>Blacklist</vt:lpstr>
      <vt:lpstr>McCarran Internal Security Act</vt:lpstr>
      <vt:lpstr>McCarran-Walter Act</vt:lpstr>
      <vt:lpstr>McCarthyism</vt:lpstr>
      <vt:lpstr>Domino Theory</vt:lpstr>
      <vt:lpstr>Eisenhower Doctrine</vt:lpstr>
      <vt:lpstr>Rio Pact</vt:lpstr>
      <vt:lpstr>Smith Act</vt:lpstr>
      <vt:lpstr>George Kennan</vt:lpstr>
      <vt:lpstr>Military Industrial Complex</vt:lpstr>
      <vt:lpstr>GI Bill</vt:lpstr>
      <vt:lpstr>Taft-Hartley Act</vt:lpstr>
      <vt:lpstr>Fair Deal</vt:lpstr>
      <vt:lpstr>Checkers Speech</vt:lpstr>
      <vt:lpstr>“Dixiecrat”</vt:lpstr>
      <vt:lpstr>Nuclear Proliferation</vt:lpstr>
      <vt:lpstr>Chiang Kai-Shek</vt:lpstr>
      <vt:lpstr>Mao Zedong</vt:lpstr>
      <vt:lpstr>Julius and Ethel Rosenberg</vt:lpstr>
      <vt:lpstr>Consumer Society</vt:lpstr>
      <vt:lpstr>Suburbia</vt:lpstr>
      <vt:lpstr>Hydrogen Bomb</vt:lpstr>
      <vt:lpstr>Thirty-Eighth Parallel</vt:lpstr>
      <vt:lpstr>Korean War</vt:lpstr>
      <vt:lpstr>American-McCarthy Hearings</vt:lpstr>
      <vt:lpstr>Massive Retaliation</vt:lpstr>
      <vt:lpstr>Battle of Dien Bien Phu</vt:lpstr>
      <vt:lpstr>Sputnik</vt:lpstr>
      <vt:lpstr>U-2</vt:lpstr>
      <vt:lpstr>Israel</vt:lpstr>
      <vt:lpstr>Suez Canal Crisis</vt:lpstr>
      <vt:lpstr>Levittown</vt:lpstr>
      <vt:lpstr>Affluent Society</vt:lpstr>
      <vt:lpstr>Brown v. Board of Education</vt:lpstr>
      <vt:lpstr>Montgomery Bus Boycott</vt:lpstr>
      <vt:lpstr>Domesticity</vt:lpstr>
      <vt:lpstr>Baby Boom</vt:lpstr>
      <vt:lpstr>Rebel Without a Cause</vt:lpstr>
      <vt:lpstr>Beat Generation</vt:lpstr>
      <vt:lpstr>Rock and Roll</vt:lpstr>
      <vt:lpstr>Jackie Robinson</vt:lpstr>
      <vt:lpstr>Interstate Highway System</vt:lpstr>
      <vt:lpstr>Dr. Benjamin Spock, Baby and Child Care</vt:lpstr>
      <vt:lpstr>Jonas Salk</vt:lpstr>
      <vt:lpstr>“Urban renewal”</vt:lpstr>
      <vt:lpstr>Brinkmanship</vt:lpstr>
      <vt:lpstr>Ho Chi Minh</vt:lpstr>
      <vt:lpstr>Shah of Iran</vt:lpstr>
      <vt:lpstr>Nikita Khrushchev</vt:lpstr>
      <vt:lpstr>Fidel Castro</vt:lpstr>
      <vt:lpstr>Geneva Accords</vt:lpstr>
      <vt:lpstr>Earl Warren</vt:lpstr>
      <vt:lpstr>New Frontier</vt:lpstr>
      <vt:lpstr>Warren commission</vt:lpstr>
      <vt:lpstr>Great Society</vt:lpstr>
      <vt:lpstr>VISTA (Volunteer in Service to America)</vt:lpstr>
      <vt:lpstr>Head Start</vt:lpstr>
      <vt:lpstr>Medicare</vt:lpstr>
      <vt:lpstr>Sit-in</vt:lpstr>
      <vt:lpstr>Freedom Rides</vt:lpstr>
      <vt:lpstr>March on Washington</vt:lpstr>
      <vt:lpstr>Civil Rights Act of 1964</vt:lpstr>
      <vt:lpstr>Kerner Commission</vt:lpstr>
      <vt:lpstr>Nation of Islam</vt:lpstr>
      <vt:lpstr>Black Nationalism</vt:lpstr>
      <vt:lpstr>Black Power</vt:lpstr>
      <vt:lpstr>Black Panthers</vt:lpstr>
      <vt:lpstr>Bay of Pigs</vt:lpstr>
      <vt:lpstr>Berlin Wall</vt:lpstr>
      <vt:lpstr>Cuban Missile Crisis</vt:lpstr>
      <vt:lpstr>Vietcong</vt:lpstr>
      <vt:lpstr>Gulf of Tonkin Resolution</vt:lpstr>
      <vt:lpstr>Tet Offensive</vt:lpstr>
      <vt:lpstr>Napalm</vt:lpstr>
      <vt:lpstr>Martin Luther King, Jr.</vt:lpstr>
      <vt:lpstr>Peace Corps</vt:lpstr>
      <vt:lpstr>Limited Nuclear Test Ban Treaty</vt:lpstr>
      <vt:lpstr>Deficit Spending</vt:lpstr>
      <vt:lpstr>Affirmative Action</vt:lpstr>
      <vt:lpstr>Immigration Act of 1965</vt:lpstr>
      <vt:lpstr>James Meredith</vt:lpstr>
      <vt:lpstr>“Teach-ins”</vt:lpstr>
      <vt:lpstr>“Freedom Summer”</vt:lpstr>
      <vt:lpstr>Selma</vt:lpstr>
      <vt:lpstr>Watts Riot</vt:lpstr>
      <vt:lpstr>“Flexible response”</vt:lpstr>
      <vt:lpstr>De jure and De facto segregation</vt:lpstr>
      <vt:lpstr>“Missile gap”</vt:lpstr>
      <vt:lpstr>Vietminh</vt:lpstr>
      <vt:lpstr>Ngo Dinh Diem</vt:lpstr>
      <vt:lpstr>“Peace with honor”</vt:lpstr>
      <vt:lpstr>PowerPoint Presentation</vt:lpstr>
    </vt:vector>
  </TitlesOfParts>
  <Company>Plainfield CCSD 202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Kobliska</dc:creator>
  <cp:lastModifiedBy>Darren Kobliska</cp:lastModifiedBy>
  <cp:revision>33</cp:revision>
  <dcterms:created xsi:type="dcterms:W3CDTF">2015-01-02T22:01:48Z</dcterms:created>
  <dcterms:modified xsi:type="dcterms:W3CDTF">2016-12-20T19:49:52Z</dcterms:modified>
</cp:coreProperties>
</file>