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6" r:id="rId2"/>
    <p:sldId id="299" r:id="rId3"/>
    <p:sldId id="310" r:id="rId4"/>
    <p:sldId id="311" r:id="rId5"/>
    <p:sldId id="312" r:id="rId6"/>
    <p:sldId id="313" r:id="rId7"/>
    <p:sldId id="314" r:id="rId8"/>
    <p:sldId id="315" r:id="rId9"/>
    <p:sldId id="316" r:id="rId10"/>
    <p:sldId id="317" r:id="rId11"/>
    <p:sldId id="318" r:id="rId12"/>
    <p:sldId id="300" r:id="rId13"/>
    <p:sldId id="301" r:id="rId14"/>
    <p:sldId id="302" r:id="rId15"/>
    <p:sldId id="303" r:id="rId16"/>
    <p:sldId id="304" r:id="rId17"/>
    <p:sldId id="305" r:id="rId18"/>
    <p:sldId id="306" r:id="rId19"/>
    <p:sldId id="307" r:id="rId20"/>
    <p:sldId id="308" r:id="rId21"/>
    <p:sldId id="309" r:id="rId22"/>
    <p:sldId id="290" r:id="rId23"/>
    <p:sldId id="291" r:id="rId24"/>
    <p:sldId id="292" r:id="rId25"/>
    <p:sldId id="293" r:id="rId26"/>
    <p:sldId id="294" r:id="rId27"/>
    <p:sldId id="288" r:id="rId28"/>
    <p:sldId id="321" r:id="rId29"/>
    <p:sldId id="322" r:id="rId30"/>
    <p:sldId id="295" r:id="rId31"/>
    <p:sldId id="297" r:id="rId32"/>
    <p:sldId id="298" r:id="rId33"/>
    <p:sldId id="258" r:id="rId34"/>
    <p:sldId id="259" r:id="rId35"/>
    <p:sldId id="260" r:id="rId36"/>
    <p:sldId id="261" r:id="rId37"/>
    <p:sldId id="263" r:id="rId38"/>
    <p:sldId id="264" r:id="rId39"/>
    <p:sldId id="319" r:id="rId40"/>
    <p:sldId id="323" r:id="rId41"/>
    <p:sldId id="324" r:id="rId42"/>
    <p:sldId id="325" r:id="rId43"/>
    <p:sldId id="265" r:id="rId44"/>
    <p:sldId id="266" r:id="rId45"/>
    <p:sldId id="267" r:id="rId46"/>
    <p:sldId id="268" r:id="rId47"/>
    <p:sldId id="269" r:id="rId48"/>
    <p:sldId id="270" r:id="rId49"/>
    <p:sldId id="271" r:id="rId50"/>
    <p:sldId id="272" r:id="rId51"/>
    <p:sldId id="273" r:id="rId52"/>
    <p:sldId id="274" r:id="rId53"/>
    <p:sldId id="275" r:id="rId54"/>
    <p:sldId id="276" r:id="rId55"/>
    <p:sldId id="277" r:id="rId56"/>
    <p:sldId id="278" r:id="rId57"/>
    <p:sldId id="279" r:id="rId58"/>
    <p:sldId id="280" r:id="rId59"/>
    <p:sldId id="281" r:id="rId60"/>
    <p:sldId id="282" r:id="rId61"/>
    <p:sldId id="283" r:id="rId62"/>
    <p:sldId id="284" r:id="rId63"/>
    <p:sldId id="285" r:id="rId64"/>
    <p:sldId id="286" r:id="rId65"/>
    <p:sldId id="287" r:id="rId66"/>
    <p:sldId id="320" r:id="rId67"/>
    <p:sldId id="331" r:id="rId68"/>
    <p:sldId id="332" r:id="rId69"/>
    <p:sldId id="333" r:id="rId70"/>
    <p:sldId id="335" r:id="rId71"/>
    <p:sldId id="336" r:id="rId72"/>
    <p:sldId id="337" r:id="rId73"/>
    <p:sldId id="338" r:id="rId74"/>
    <p:sldId id="289"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2" autoAdjust="0"/>
    <p:restoredTop sz="94660"/>
  </p:normalViewPr>
  <p:slideViewPr>
    <p:cSldViewPr snapToGrid="0">
      <p:cViewPr varScale="1">
        <p:scale>
          <a:sx n="92" d="100"/>
          <a:sy n="92" d="100"/>
        </p:scale>
        <p:origin x="57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046EB06-14DF-4BD4-A13D-30FEF07A1543}"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222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67852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7300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68924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591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89413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50981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686178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92947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06579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79227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19559474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Holding Company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company that existed to gain monopolistic control over an industry by buying stock in as many companies as possible in that industry.</a:t>
            </a:r>
          </a:p>
          <a:p>
            <a:r>
              <a:rPr lang="en-US" sz="3200" dirty="0" smtClean="0">
                <a:solidFill>
                  <a:schemeClr val="tx1"/>
                </a:solidFill>
              </a:rPr>
              <a:t>The best example in American history was Rockefeller’s Standard Oil Corporation.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261  </a:t>
            </a:r>
            <a:endParaRPr lang="en-US" dirty="0"/>
          </a:p>
        </p:txBody>
      </p:sp>
    </p:spTree>
    <p:extLst>
      <p:ext uri="{BB962C8B-B14F-4D97-AF65-F5344CB8AC3E}">
        <p14:creationId xmlns:p14="http://schemas.microsoft.com/office/powerpoint/2010/main" val="314570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Second New Deal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Beginning in 1935, the New Deal did more to help the poor and attack the wealthy.</a:t>
            </a:r>
          </a:p>
          <a:p>
            <a:r>
              <a:rPr lang="en-US" sz="3200" dirty="0" smtClean="0">
                <a:solidFill>
                  <a:schemeClr val="tx1"/>
                </a:solidFill>
              </a:rPr>
              <a:t>Key legislative acts of this era were the Social Security Act, the National Labor Relations Act, and the Wealthy Tax Act.</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406  </a:t>
            </a:r>
            <a:endParaRPr lang="en-US" dirty="0"/>
          </a:p>
        </p:txBody>
      </p:sp>
    </p:spTree>
    <p:extLst>
      <p:ext uri="{BB962C8B-B14F-4D97-AF65-F5344CB8AC3E}">
        <p14:creationId xmlns:p14="http://schemas.microsoft.com/office/powerpoint/2010/main" val="378826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Resettlement Administration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1935 New Deal program attempted to provide aid to the poorest farmers, resettle some farmers from the Dust Bowl, and establish farm cooperatives.</a:t>
            </a:r>
          </a:p>
          <a:p>
            <a:r>
              <a:rPr lang="en-US" sz="3200" dirty="0" smtClean="0">
                <a:solidFill>
                  <a:schemeClr val="tx1"/>
                </a:solidFill>
              </a:rPr>
              <a:t>Never received the funding it needed, and in 1937 the Farm Security Administration was created to replace it.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407  </a:t>
            </a:r>
            <a:endParaRPr lang="en-US" dirty="0"/>
          </a:p>
        </p:txBody>
      </p:sp>
    </p:spTree>
    <p:extLst>
      <p:ext uri="{BB962C8B-B14F-4D97-AF65-F5344CB8AC3E}">
        <p14:creationId xmlns:p14="http://schemas.microsoft.com/office/powerpoint/2010/main" val="215593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Works Progress Administration (WPA)</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goal of this New Deal program established in 1935 was to give out jobs quickly, even though WPA wages were low.</a:t>
            </a:r>
          </a:p>
          <a:p>
            <a:r>
              <a:rPr lang="en-US" sz="3200" dirty="0" smtClean="0">
                <a:solidFill>
                  <a:schemeClr val="tx1"/>
                </a:solidFill>
              </a:rPr>
              <a:t>WPA workers constructed roads and public buildings, authors wrote state guidebooks, artists painted murals, and musicians performed concerts.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408  </a:t>
            </a:r>
            <a:endParaRPr lang="en-US" dirty="0"/>
          </a:p>
        </p:txBody>
      </p:sp>
    </p:spTree>
    <p:extLst>
      <p:ext uri="{BB962C8B-B14F-4D97-AF65-F5344CB8AC3E}">
        <p14:creationId xmlns:p14="http://schemas.microsoft.com/office/powerpoint/2010/main" val="80011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Wagner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Also called the National Labor Relations Act, this July 1935 act established major gains for organized labor.</a:t>
            </a:r>
          </a:p>
          <a:p>
            <a:r>
              <a:rPr lang="en-US" sz="3200" dirty="0" smtClean="0">
                <a:solidFill>
                  <a:schemeClr val="tx1"/>
                </a:solidFill>
              </a:rPr>
              <a:t>Guaranteed collective bargaining, prevented harassment by owners of union activities, and established a National Labor Relations Board to enforce these provisions.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409  </a:t>
            </a:r>
            <a:endParaRPr lang="en-US" dirty="0"/>
          </a:p>
        </p:txBody>
      </p:sp>
    </p:spTree>
    <p:extLst>
      <p:ext uri="{BB962C8B-B14F-4D97-AF65-F5344CB8AC3E}">
        <p14:creationId xmlns:p14="http://schemas.microsoft.com/office/powerpoint/2010/main" val="162969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National Labor Relations Board (NLRB)</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Part of the 1935 Wagner Act, which was a huge victory for organized labor.</a:t>
            </a:r>
          </a:p>
          <a:p>
            <a:r>
              <a:rPr lang="en-US" sz="3200" dirty="0" smtClean="0">
                <a:solidFill>
                  <a:schemeClr val="tx1"/>
                </a:solidFill>
              </a:rPr>
              <a:t>The NLRB ensured that factory owners did not harass union organizers, ensured that collective bargaining was fairly practiced in labor disputes, and supervised union elections.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410  </a:t>
            </a:r>
            <a:endParaRPr lang="en-US" dirty="0"/>
          </a:p>
        </p:txBody>
      </p:sp>
    </p:spTree>
    <p:extLst>
      <p:ext uri="{BB962C8B-B14F-4D97-AF65-F5344CB8AC3E}">
        <p14:creationId xmlns:p14="http://schemas.microsoft.com/office/powerpoint/2010/main" val="160397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Social Security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Considered by many to be the most significant act passed during the New Deal.</a:t>
            </a:r>
          </a:p>
          <a:p>
            <a:r>
              <a:rPr lang="en-US" sz="3200" dirty="0" smtClean="0">
                <a:solidFill>
                  <a:schemeClr val="tx1"/>
                </a:solidFill>
              </a:rPr>
              <a:t>1935 bill established a system that would give payments to Americans after they reached retirement age.</a:t>
            </a:r>
          </a:p>
          <a:p>
            <a:r>
              <a:rPr lang="en-US" sz="3200" dirty="0" smtClean="0">
                <a:solidFill>
                  <a:schemeClr val="tx1"/>
                </a:solidFill>
              </a:rPr>
              <a:t>Provisions for unemployment and disability insurance were also found in this bill.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411  </a:t>
            </a:r>
            <a:endParaRPr lang="en-US" dirty="0"/>
          </a:p>
        </p:txBody>
      </p:sp>
    </p:spTree>
    <p:extLst>
      <p:ext uri="{BB962C8B-B14F-4D97-AF65-F5344CB8AC3E}">
        <p14:creationId xmlns:p14="http://schemas.microsoft.com/office/powerpoint/2010/main" val="279767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New Deal Coalition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Coalition of labor unions and industrial workers, minorities, much of the middle class, and the Solid South that carried Franklin Delano Roosevelt to victories in 1936 and 1940, and was also the basis of Democratic victories on a national level for decades.</a:t>
            </a:r>
          </a:p>
          <a:p>
            <a:r>
              <a:rPr lang="en-US" sz="3200" dirty="0" smtClean="0">
                <a:solidFill>
                  <a:schemeClr val="tx1"/>
                </a:solidFill>
              </a:rPr>
              <a:t>Began to break up in the 1960s.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412  </a:t>
            </a:r>
            <a:endParaRPr lang="en-US" dirty="0"/>
          </a:p>
        </p:txBody>
      </p:sp>
    </p:spTree>
    <p:extLst>
      <p:ext uri="{BB962C8B-B14F-4D97-AF65-F5344CB8AC3E}">
        <p14:creationId xmlns:p14="http://schemas.microsoft.com/office/powerpoint/2010/main" val="100580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American Liberty League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Formed in 1934 by anti-New Deal politicians and business leaders to oppose the policies of Franklin Roosevelt.</a:t>
            </a:r>
          </a:p>
          <a:p>
            <a:r>
              <a:rPr lang="en-US" sz="3200" dirty="0" smtClean="0">
                <a:solidFill>
                  <a:schemeClr val="tx1"/>
                </a:solidFill>
              </a:rPr>
              <a:t>Stated that New Deal policies brought America closer to fascism.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413  </a:t>
            </a:r>
            <a:endParaRPr lang="en-US" dirty="0"/>
          </a:p>
        </p:txBody>
      </p:sp>
    </p:spTree>
    <p:extLst>
      <p:ext uri="{BB962C8B-B14F-4D97-AF65-F5344CB8AC3E}">
        <p14:creationId xmlns:p14="http://schemas.microsoft.com/office/powerpoint/2010/main" val="130735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Revenue Act of 1935</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legislation championed by Franklin Roosevelt was called a “soak the rich” plan by his opponents.</a:t>
            </a:r>
          </a:p>
          <a:p>
            <a:r>
              <a:rPr lang="en-US" sz="3200" dirty="0" smtClean="0">
                <a:solidFill>
                  <a:schemeClr val="tx1"/>
                </a:solidFill>
              </a:rPr>
              <a:t>Under this bill, corporate, inheritance, and gift taxes went up dramatically</a:t>
            </a:r>
          </a:p>
          <a:p>
            <a:r>
              <a:rPr lang="en-US" sz="3200" dirty="0" smtClean="0">
                <a:solidFill>
                  <a:schemeClr val="tx1"/>
                </a:solidFill>
              </a:rPr>
              <a:t>Income taxes for the upper brackets rose.</a:t>
            </a:r>
          </a:p>
          <a:p>
            <a:r>
              <a:rPr lang="en-US" sz="3200" dirty="0" smtClean="0">
                <a:solidFill>
                  <a:schemeClr val="tx1"/>
                </a:solidFill>
              </a:rPr>
              <a:t>FDR wanted to diffuse more radical plans.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414  </a:t>
            </a:r>
            <a:endParaRPr lang="en-US" dirty="0"/>
          </a:p>
        </p:txBody>
      </p:sp>
    </p:spTree>
    <p:extLst>
      <p:ext uri="{BB962C8B-B14F-4D97-AF65-F5344CB8AC3E}">
        <p14:creationId xmlns:p14="http://schemas.microsoft.com/office/powerpoint/2010/main" val="170836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Old Age Revolving Pension Plan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Conceived by California doctor Francis Townshend in 1934, this plan would give every retired American $200 a month, with the stipulation that it all be spent that month.</a:t>
            </a:r>
          </a:p>
          <a:p>
            <a:r>
              <a:rPr lang="en-US" sz="3200" dirty="0" smtClean="0">
                <a:solidFill>
                  <a:schemeClr val="tx1"/>
                </a:solidFill>
              </a:rPr>
              <a:t>Townshend claimed this would revitalize the economy by putting money in circulation.</a:t>
            </a:r>
          </a:p>
          <a:p>
            <a:r>
              <a:rPr lang="en-US" sz="3200" dirty="0" smtClean="0">
                <a:solidFill>
                  <a:schemeClr val="tx1"/>
                </a:solidFill>
              </a:rPr>
              <a:t>Many Townshend  clubs formed.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415  </a:t>
            </a:r>
            <a:endParaRPr lang="en-US" dirty="0"/>
          </a:p>
        </p:txBody>
      </p:sp>
    </p:spTree>
    <p:extLst>
      <p:ext uri="{BB962C8B-B14F-4D97-AF65-F5344CB8AC3E}">
        <p14:creationId xmlns:p14="http://schemas.microsoft.com/office/powerpoint/2010/main" val="102404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New Deal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lnSpcReduction="10000"/>
          </a:bodyPr>
          <a:lstStyle/>
          <a:p>
            <a:r>
              <a:rPr lang="en-US" sz="3200" dirty="0" smtClean="0">
                <a:solidFill>
                  <a:schemeClr val="tx1"/>
                </a:solidFill>
              </a:rPr>
              <a:t>Series of policies instituted by Franklin Roosevelt and his advisors that attempted to offset the effects of the Great Depression on American society.</a:t>
            </a:r>
          </a:p>
          <a:p>
            <a:r>
              <a:rPr lang="en-US" sz="3200" dirty="0" smtClean="0">
                <a:solidFill>
                  <a:schemeClr val="tx1"/>
                </a:solidFill>
              </a:rPr>
              <a:t>15 programs were instituted in the first 100 days of FDR’s presidency.  The Second New Deal was a set of programs that were instituted in 1935.</a:t>
            </a:r>
          </a:p>
          <a:p>
            <a:r>
              <a:rPr lang="en-US" sz="3200" dirty="0" smtClean="0">
                <a:solidFill>
                  <a:schemeClr val="tx1"/>
                </a:solidFill>
              </a:rPr>
              <a:t>In the end it was the onset of World War II, and not the New Deal, that pulled the United States out of the depression.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398  </a:t>
            </a:r>
            <a:endParaRPr lang="en-US" dirty="0"/>
          </a:p>
        </p:txBody>
      </p:sp>
    </p:spTree>
    <p:extLst>
      <p:ext uri="{BB962C8B-B14F-4D97-AF65-F5344CB8AC3E}">
        <p14:creationId xmlns:p14="http://schemas.microsoft.com/office/powerpoint/2010/main" val="4672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Justice Reorganization Bill</a:t>
            </a:r>
            <a:br>
              <a:rPr lang="en-US" b="1" dirty="0" smtClean="0">
                <a:solidFill>
                  <a:schemeClr val="tx1"/>
                </a:solidFill>
                <a:latin typeface="Aharoni" panose="02010803020104030203" pitchFamily="2" charset="-79"/>
                <a:cs typeface="Aharoni" panose="02010803020104030203" pitchFamily="2" charset="-79"/>
              </a:rPr>
            </a:br>
            <a:r>
              <a:rPr lang="en-US" b="1" dirty="0" smtClean="0">
                <a:solidFill>
                  <a:schemeClr val="tx1"/>
                </a:solidFill>
                <a:latin typeface="Aharoni" panose="02010803020104030203" pitchFamily="2" charset="-79"/>
                <a:cs typeface="Aharoni" panose="02010803020104030203" pitchFamily="2" charset="-79"/>
              </a:rPr>
              <a:t>FDR’s “court-packing plan”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lnSpcReduction="10000"/>
          </a:bodyPr>
          <a:lstStyle/>
          <a:p>
            <a:r>
              <a:rPr lang="en-US" sz="3200" dirty="0" smtClean="0">
                <a:solidFill>
                  <a:schemeClr val="tx1"/>
                </a:solidFill>
              </a:rPr>
              <a:t>Franklin Roosevelt’s plan to increase the size of the Supreme Court.</a:t>
            </a:r>
          </a:p>
          <a:p>
            <a:r>
              <a:rPr lang="en-US" sz="3200" dirty="0" smtClean="0">
                <a:solidFill>
                  <a:schemeClr val="tx1"/>
                </a:solidFill>
              </a:rPr>
              <a:t>Claimed many of the judges were older and needed help keeping up with the work.</a:t>
            </a:r>
          </a:p>
          <a:p>
            <a:r>
              <a:rPr lang="en-US" sz="3200" dirty="0" smtClean="0">
                <a:solidFill>
                  <a:schemeClr val="tx1"/>
                </a:solidFill>
              </a:rPr>
              <a:t>Really wanted to “pack the court” because it had outlawed New Deal acts.</a:t>
            </a:r>
          </a:p>
          <a:p>
            <a:r>
              <a:rPr lang="en-US" sz="3200" dirty="0" smtClean="0">
                <a:solidFill>
                  <a:schemeClr val="tx1"/>
                </a:solidFill>
              </a:rPr>
              <a:t>So many opposed the plan that it failed.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416 </a:t>
            </a:r>
            <a:endParaRPr lang="en-US" dirty="0"/>
          </a:p>
        </p:txBody>
      </p:sp>
    </p:spTree>
    <p:extLst>
      <p:ext uri="{BB962C8B-B14F-4D97-AF65-F5344CB8AC3E}">
        <p14:creationId xmlns:p14="http://schemas.microsoft.com/office/powerpoint/2010/main" val="145838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Congress of Industrial Organizations (CIO)</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Group of unions broke from the A.F.L. in 1938 and organized effective union drives in the automobile and rubber industries.</a:t>
            </a:r>
          </a:p>
          <a:p>
            <a:r>
              <a:rPr lang="en-US" sz="3200" dirty="0" smtClean="0">
                <a:solidFill>
                  <a:schemeClr val="tx1"/>
                </a:solidFill>
              </a:rPr>
              <a:t>Supported sit-down strikes inn major rubber plants.</a:t>
            </a:r>
          </a:p>
          <a:p>
            <a:r>
              <a:rPr lang="en-US" sz="3200" dirty="0" smtClean="0">
                <a:solidFill>
                  <a:schemeClr val="tx1"/>
                </a:solidFill>
              </a:rPr>
              <a:t>Reaffiliated with the A.F.L. in 1955.</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417  </a:t>
            </a:r>
            <a:endParaRPr lang="en-US" dirty="0"/>
          </a:p>
        </p:txBody>
      </p:sp>
    </p:spTree>
    <p:extLst>
      <p:ext uri="{BB962C8B-B14F-4D97-AF65-F5344CB8AC3E}">
        <p14:creationId xmlns:p14="http://schemas.microsoft.com/office/powerpoint/2010/main" val="350352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Huey Long</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As governor and later senator from Louisiana, Long instituted many New Deal—type programs.</a:t>
            </a:r>
          </a:p>
          <a:p>
            <a:r>
              <a:rPr lang="en-US" sz="3200" dirty="0" smtClean="0">
                <a:solidFill>
                  <a:schemeClr val="tx1"/>
                </a:solidFill>
              </a:rPr>
              <a:t>Ran a ruthless and effective machine.</a:t>
            </a:r>
          </a:p>
          <a:p>
            <a:r>
              <a:rPr lang="en-US" sz="3200" dirty="0" smtClean="0">
                <a:solidFill>
                  <a:schemeClr val="tx1"/>
                </a:solidFill>
              </a:rPr>
              <a:t>By 1934, Long called for a redistribution of wealth in his “Share the Wealth” program.</a:t>
            </a:r>
          </a:p>
          <a:p>
            <a:r>
              <a:rPr lang="en-US" sz="3200" dirty="0" smtClean="0">
                <a:solidFill>
                  <a:schemeClr val="tx1"/>
                </a:solidFill>
              </a:rPr>
              <a:t>Was assassinated in 1935.</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420 </a:t>
            </a:r>
            <a:endParaRPr lang="en-US" dirty="0"/>
          </a:p>
        </p:txBody>
      </p:sp>
    </p:spTree>
    <p:extLst>
      <p:ext uri="{BB962C8B-B14F-4D97-AF65-F5344CB8AC3E}">
        <p14:creationId xmlns:p14="http://schemas.microsoft.com/office/powerpoint/2010/main" val="212747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Eleanor Roosevelt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Franklin Roosevelt’s wife, Eleanor, became an invaluable political asset to him while he recovered from polio in the 1920s.</a:t>
            </a:r>
          </a:p>
          <a:p>
            <a:r>
              <a:rPr lang="en-US" sz="3200" dirty="0" smtClean="0">
                <a:solidFill>
                  <a:schemeClr val="tx1"/>
                </a:solidFill>
              </a:rPr>
              <a:t>As First Lady, she served as FDR’s “legs,” visiting mines, schools and other groups.</a:t>
            </a:r>
          </a:p>
          <a:p>
            <a:r>
              <a:rPr lang="en-US" sz="3200" dirty="0" smtClean="0">
                <a:solidFill>
                  <a:schemeClr val="tx1"/>
                </a:solidFill>
              </a:rPr>
              <a:t>Discussed policy with FDR, and urged him to do more to fight the Depression.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421  </a:t>
            </a:r>
            <a:endParaRPr lang="en-US" dirty="0"/>
          </a:p>
        </p:txBody>
      </p:sp>
    </p:spTree>
    <p:extLst>
      <p:ext uri="{BB962C8B-B14F-4D97-AF65-F5344CB8AC3E}">
        <p14:creationId xmlns:p14="http://schemas.microsoft.com/office/powerpoint/2010/main" val="141066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Hollywood</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lnSpcReduction="10000"/>
          </a:bodyPr>
          <a:lstStyle/>
          <a:p>
            <a:r>
              <a:rPr lang="en-US" sz="3200" dirty="0" smtClean="0">
                <a:solidFill>
                  <a:schemeClr val="tx1"/>
                </a:solidFill>
              </a:rPr>
              <a:t>The American movie industry achieved unprecedented influence in the 1930s.</a:t>
            </a:r>
          </a:p>
          <a:p>
            <a:r>
              <a:rPr lang="en-US" sz="3200" dirty="0" smtClean="0">
                <a:solidFill>
                  <a:schemeClr val="tx1"/>
                </a:solidFill>
              </a:rPr>
              <a:t>Going to the movies provided a way for Americans to escape their daily troubles.</a:t>
            </a:r>
          </a:p>
          <a:p>
            <a:r>
              <a:rPr lang="en-US" sz="3200" dirty="0" smtClean="0">
                <a:solidFill>
                  <a:schemeClr val="tx1"/>
                </a:solidFill>
              </a:rPr>
              <a:t>By 1939, nearly 70% of all adults went to the movies at least once a week.</a:t>
            </a:r>
          </a:p>
          <a:p>
            <a:r>
              <a:rPr lang="en-US" sz="3200" dirty="0" smtClean="0">
                <a:solidFill>
                  <a:schemeClr val="tx1"/>
                </a:solidFill>
              </a:rPr>
              <a:t>Plush theaters made this a special event.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422 </a:t>
            </a:r>
            <a:endParaRPr lang="en-US" dirty="0"/>
          </a:p>
        </p:txBody>
      </p:sp>
    </p:spTree>
    <p:extLst>
      <p:ext uri="{BB962C8B-B14F-4D97-AF65-F5344CB8AC3E}">
        <p14:creationId xmlns:p14="http://schemas.microsoft.com/office/powerpoint/2010/main" val="6662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Sit-Down Strikes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Labor tactic where workers refuse to leave their factory until management meets their demands.</a:t>
            </a:r>
          </a:p>
          <a:p>
            <a:r>
              <a:rPr lang="en-US" sz="3200" dirty="0" smtClean="0">
                <a:solidFill>
                  <a:schemeClr val="tx1"/>
                </a:solidFill>
              </a:rPr>
              <a:t>The most famous sit-down strike occurred at the General Motors plan in Flint, Michigan, beginning in November 1936.</a:t>
            </a:r>
          </a:p>
          <a:p>
            <a:r>
              <a:rPr lang="en-US" sz="3200" dirty="0" smtClean="0">
                <a:solidFill>
                  <a:schemeClr val="tx1"/>
                </a:solidFill>
              </a:rPr>
              <a:t>The workers won the strike after 44 days.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423  </a:t>
            </a:r>
            <a:endParaRPr lang="en-US" dirty="0"/>
          </a:p>
        </p:txBody>
      </p:sp>
    </p:spTree>
    <p:extLst>
      <p:ext uri="{BB962C8B-B14F-4D97-AF65-F5344CB8AC3E}">
        <p14:creationId xmlns:p14="http://schemas.microsoft.com/office/powerpoint/2010/main" val="40422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Franklin D. Roosevelt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FDR was the only person elected president four times, in 1932, 1936, 1940, and 1944.</a:t>
            </a:r>
          </a:p>
          <a:p>
            <a:r>
              <a:rPr lang="en-US" sz="3200" dirty="0" smtClean="0">
                <a:solidFill>
                  <a:schemeClr val="tx1"/>
                </a:solidFill>
              </a:rPr>
              <a:t>His New Deal helped lay the foundations of the American social-welfare state.</a:t>
            </a:r>
          </a:p>
          <a:p>
            <a:r>
              <a:rPr lang="en-US" sz="3200" dirty="0" smtClean="0">
                <a:solidFill>
                  <a:schemeClr val="tx1"/>
                </a:solidFill>
              </a:rPr>
              <a:t>He worked to provide assistance to the Allies in WWII, and played a key role in guiding the Allied Coalition after Pearl Harbor.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26 </a:t>
            </a:r>
            <a:endParaRPr lang="en-US" dirty="0"/>
          </a:p>
        </p:txBody>
      </p:sp>
    </p:spTree>
    <p:extLst>
      <p:ext uri="{BB962C8B-B14F-4D97-AF65-F5344CB8AC3E}">
        <p14:creationId xmlns:p14="http://schemas.microsoft.com/office/powerpoint/2010/main" val="175181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Public Works Administration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Under Secretary of the Interior Harold Ickes, the PWA distributed $3.3 billion to state and local governments for building schools, highways, hospitals, ect.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Tree>
    <p:extLst>
      <p:ext uri="{BB962C8B-B14F-4D97-AF65-F5344CB8AC3E}">
        <p14:creationId xmlns:p14="http://schemas.microsoft.com/office/powerpoint/2010/main" val="15127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Glass-Steagall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1933, Created the Federal Deposit Insurance Corporation, which insures the accounts of depositors of its member banks. It outlawed banks investing in the stock market.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Tree>
    <p:extLst>
      <p:ext uri="{BB962C8B-B14F-4D97-AF65-F5344CB8AC3E}">
        <p14:creationId xmlns:p14="http://schemas.microsoft.com/office/powerpoint/2010/main" val="15127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Truth in Securities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pPr lvl="0"/>
            <a:r>
              <a:rPr lang="en-US" sz="3200" dirty="0" smtClean="0">
                <a:solidFill>
                  <a:schemeClr val="tx1"/>
                </a:solidFill>
              </a:rPr>
              <a:t>To protect investors in the stock market, Congress passed the so-called Truth in Securities Act of 1933, requiring corporations issuing new securities to provide full and accurate information about them to the public.</a:t>
            </a:r>
          </a:p>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Tree>
    <p:extLst>
      <p:ext uri="{BB962C8B-B14F-4D97-AF65-F5344CB8AC3E}">
        <p14:creationId xmlns:p14="http://schemas.microsoft.com/office/powerpoint/2010/main" val="15127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Fireside Chats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Broadcasts on the radio by President Franklin Roosevelt addressed directly to the American people, which made many Americans feel that he personally cared for them.</a:t>
            </a:r>
          </a:p>
          <a:p>
            <a:r>
              <a:rPr lang="en-US" sz="3200" dirty="0" smtClean="0">
                <a:solidFill>
                  <a:schemeClr val="tx1"/>
                </a:solidFill>
              </a:rPr>
              <a:t>FDR completed 16 in his first 2 terms.</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399  </a:t>
            </a:r>
            <a:endParaRPr lang="en-US" dirty="0"/>
          </a:p>
        </p:txBody>
      </p:sp>
    </p:spTree>
    <p:extLst>
      <p:ext uri="{BB962C8B-B14F-4D97-AF65-F5344CB8AC3E}">
        <p14:creationId xmlns:p14="http://schemas.microsoft.com/office/powerpoint/2010/main" val="20250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Washington Conference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1922 conference in which the United States, Japan, and the major European powers agreed to build no more warships for 10 years.</a:t>
            </a:r>
          </a:p>
          <a:p>
            <a:r>
              <a:rPr lang="en-US" sz="3200" dirty="0" smtClean="0">
                <a:solidFill>
                  <a:schemeClr val="tx1"/>
                </a:solidFill>
              </a:rPr>
              <a:t>The nations also agreed not to attack each other’s possessions in the Pacific.</a:t>
            </a:r>
          </a:p>
          <a:p>
            <a:r>
              <a:rPr lang="en-US" sz="3200" dirty="0" smtClean="0">
                <a:solidFill>
                  <a:schemeClr val="tx1"/>
                </a:solidFill>
              </a:rPr>
              <a:t>Reflected a strong post-World War I sentiment to avoid military conflicts.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369  </a:t>
            </a:r>
            <a:endParaRPr lang="en-US" dirty="0"/>
          </a:p>
        </p:txBody>
      </p:sp>
    </p:spTree>
    <p:extLst>
      <p:ext uri="{BB962C8B-B14F-4D97-AF65-F5344CB8AC3E}">
        <p14:creationId xmlns:p14="http://schemas.microsoft.com/office/powerpoint/2010/main" val="398158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Fordney-McCumber Tariff</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1922 act that sharply increased tariffs on imported goods.</a:t>
            </a:r>
          </a:p>
          <a:p>
            <a:r>
              <a:rPr lang="en-US" sz="3200" dirty="0" smtClean="0">
                <a:solidFill>
                  <a:schemeClr val="tx1"/>
                </a:solidFill>
              </a:rPr>
              <a:t>Most Republican leaders of the 1920s firmly believed in “protectionist” policies that would increase profits for American businesses.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370  </a:t>
            </a:r>
            <a:endParaRPr lang="en-US" dirty="0"/>
          </a:p>
        </p:txBody>
      </p:sp>
    </p:spTree>
    <p:extLst>
      <p:ext uri="{BB962C8B-B14F-4D97-AF65-F5344CB8AC3E}">
        <p14:creationId xmlns:p14="http://schemas.microsoft.com/office/powerpoint/2010/main" val="143380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Isolationism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Policy of disengaging the United States from major world commitments and concentrating on U.S. domestic issues.</a:t>
            </a:r>
          </a:p>
          <a:p>
            <a:r>
              <a:rPr lang="en-US" sz="3200" dirty="0" smtClean="0">
                <a:solidFill>
                  <a:schemeClr val="tx1"/>
                </a:solidFill>
              </a:rPr>
              <a:t>Dominant foreign policy of the United States for much of the 1920s and 1930s.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426 </a:t>
            </a:r>
            <a:endParaRPr lang="en-US" dirty="0"/>
          </a:p>
        </p:txBody>
      </p:sp>
    </p:spTree>
    <p:extLst>
      <p:ext uri="{BB962C8B-B14F-4D97-AF65-F5344CB8AC3E}">
        <p14:creationId xmlns:p14="http://schemas.microsoft.com/office/powerpoint/2010/main" val="341592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America First Committee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Isolationist group that insisted the Untied States stay out of World War II.</a:t>
            </a:r>
          </a:p>
          <a:p>
            <a:r>
              <a:rPr lang="en-US" sz="3200" dirty="0" smtClean="0">
                <a:solidFill>
                  <a:schemeClr val="tx1"/>
                </a:solidFill>
              </a:rPr>
              <a:t>Held rallies from 1939 to 1941.</a:t>
            </a:r>
          </a:p>
          <a:p>
            <a:r>
              <a:rPr lang="en-US" sz="3200" dirty="0" smtClean="0">
                <a:solidFill>
                  <a:schemeClr val="tx1"/>
                </a:solidFill>
              </a:rPr>
              <a:t>Argued that affairs in Europe should be settled by Europeans and not Americans and stated that the Soviet Union was a greater eventual threat than Nazi Germany.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427 </a:t>
            </a:r>
            <a:endParaRPr lang="en-US" dirty="0"/>
          </a:p>
        </p:txBody>
      </p:sp>
    </p:spTree>
    <p:extLst>
      <p:ext uri="{BB962C8B-B14F-4D97-AF65-F5344CB8AC3E}">
        <p14:creationId xmlns:p14="http://schemas.microsoft.com/office/powerpoint/2010/main" val="3295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Neutrality Act of 1935</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To prevent the United States from being drawn into potential European conflicts, this bill said that America would not trade arms with any country at war.</a:t>
            </a:r>
          </a:p>
          <a:p>
            <a:r>
              <a:rPr lang="en-US" sz="3200" dirty="0" smtClean="0">
                <a:solidFill>
                  <a:schemeClr val="tx1"/>
                </a:solidFill>
              </a:rPr>
              <a:t>Stated that any American citizen traveling on a ship of a country at war was doing so at his or her own risk.</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428  </a:t>
            </a:r>
            <a:endParaRPr lang="en-US" dirty="0"/>
          </a:p>
        </p:txBody>
      </p:sp>
    </p:spTree>
    <p:extLst>
      <p:ext uri="{BB962C8B-B14F-4D97-AF65-F5344CB8AC3E}">
        <p14:creationId xmlns:p14="http://schemas.microsoft.com/office/powerpoint/2010/main" val="395367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Neutrality Act of 1939</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Franklin Roosevelt persuaded Congress to amend the Neutrality Act of 1935.</a:t>
            </a:r>
          </a:p>
          <a:p>
            <a:r>
              <a:rPr lang="en-US" sz="3200" dirty="0" smtClean="0">
                <a:solidFill>
                  <a:schemeClr val="tx1"/>
                </a:solidFill>
              </a:rPr>
              <a:t>New legislation stated that Britain and France could buy arms from the United States as long as there was cash “up front” for these weapons.</a:t>
            </a:r>
          </a:p>
          <a:p>
            <a:r>
              <a:rPr lang="en-US" sz="3200" dirty="0" smtClean="0">
                <a:solidFill>
                  <a:schemeClr val="tx1"/>
                </a:solidFill>
              </a:rPr>
              <a:t>Allowed the U.S. to assist the Allies.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429  </a:t>
            </a:r>
            <a:endParaRPr lang="en-US" dirty="0"/>
          </a:p>
        </p:txBody>
      </p:sp>
    </p:spTree>
    <p:extLst>
      <p:ext uri="{BB962C8B-B14F-4D97-AF65-F5344CB8AC3E}">
        <p14:creationId xmlns:p14="http://schemas.microsoft.com/office/powerpoint/2010/main" val="392380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Lend-Lease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Act proposed by Franklin Roosevelt and adopted by Congress in 194a that stated the U.S. could either sell or lease arms and other equipment to any nation whose security was vital to U.S. interests.</a:t>
            </a:r>
          </a:p>
          <a:p>
            <a:r>
              <a:rPr lang="en-US" sz="3200" dirty="0" smtClean="0">
                <a:solidFill>
                  <a:schemeClr val="tx1"/>
                </a:solidFill>
              </a:rPr>
              <a:t>After the passage of this bill, military equipment started to be shipped to Britain.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430  </a:t>
            </a:r>
            <a:endParaRPr lang="en-US" dirty="0"/>
          </a:p>
        </p:txBody>
      </p:sp>
    </p:spTree>
    <p:extLst>
      <p:ext uri="{BB962C8B-B14F-4D97-AF65-F5344CB8AC3E}">
        <p14:creationId xmlns:p14="http://schemas.microsoft.com/office/powerpoint/2010/main" val="18366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Atlantic Charter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Fall 1941 agreement between FDR and Winston Churchill that stated the U.S. and Britain would support a post war world based on self-determination and endorse a world body to ensure “general security.”</a:t>
            </a:r>
          </a:p>
          <a:p>
            <a:r>
              <a:rPr lang="en-US" sz="3200" dirty="0" smtClean="0">
                <a:solidFill>
                  <a:schemeClr val="tx1"/>
                </a:solidFill>
              </a:rPr>
              <a:t>The U.S. agreement to convoy merchant ships drew it closer to war with Germany.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431  </a:t>
            </a:r>
            <a:endParaRPr lang="en-US" dirty="0"/>
          </a:p>
        </p:txBody>
      </p:sp>
    </p:spTree>
    <p:extLst>
      <p:ext uri="{BB962C8B-B14F-4D97-AF65-F5344CB8AC3E}">
        <p14:creationId xmlns:p14="http://schemas.microsoft.com/office/powerpoint/2010/main" val="207742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Pearl Harbor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On Sunday morning, December 7, 1941, 190 Japanese warplanes attacked the American fleet anchored at Pearl Harbor in Hawaii.</a:t>
            </a:r>
          </a:p>
          <a:p>
            <a:r>
              <a:rPr lang="en-US" sz="3200" dirty="0" smtClean="0">
                <a:solidFill>
                  <a:schemeClr val="tx1"/>
                </a:solidFill>
              </a:rPr>
              <a:t>The Americans lost 2,400 lives, 150 planes, and 6 battleships.</a:t>
            </a:r>
          </a:p>
          <a:p>
            <a:r>
              <a:rPr lang="en-US" sz="3200" dirty="0" smtClean="0">
                <a:solidFill>
                  <a:schemeClr val="tx1"/>
                </a:solidFill>
              </a:rPr>
              <a:t>Brought the U.S. into the war.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454 </a:t>
            </a:r>
            <a:endParaRPr lang="en-US" dirty="0"/>
          </a:p>
        </p:txBody>
      </p:sp>
    </p:spTree>
    <p:extLst>
      <p:ext uri="{BB962C8B-B14F-4D97-AF65-F5344CB8AC3E}">
        <p14:creationId xmlns:p14="http://schemas.microsoft.com/office/powerpoint/2010/main" val="2200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Kellogg-Briand Pact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rgbClr val="002060"/>
                </a:solidFill>
              </a:rPr>
              <a:t>1928 – “Pact of Paris" or "Treaty for the Renunciation of War," it made war illegal as a tool of national policy, allowing only defensive war. The Treaty was generally believed to be useless.</a:t>
            </a:r>
            <a:endParaRPr lang="en-US" sz="3200" dirty="0">
              <a:solidFill>
                <a:srgbClr val="002060"/>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25</a:t>
            </a:r>
            <a:endParaRPr lang="en-US" dirty="0"/>
          </a:p>
        </p:txBody>
      </p:sp>
    </p:spTree>
    <p:extLst>
      <p:ext uri="{BB962C8B-B14F-4D97-AF65-F5344CB8AC3E}">
        <p14:creationId xmlns:p14="http://schemas.microsoft.com/office/powerpoint/2010/main" val="253148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Hundred Days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Period from march through June 1933, the first hundred days of the presidency for Franklin Roosevelt.</a:t>
            </a:r>
          </a:p>
          <a:p>
            <a:r>
              <a:rPr lang="en-US" sz="3200" dirty="0" smtClean="0">
                <a:solidFill>
                  <a:schemeClr val="tx1"/>
                </a:solidFill>
              </a:rPr>
              <a:t>During this period, programs were implemented to help farmers, banks, unemployed workers, and businessmen.</a:t>
            </a:r>
          </a:p>
          <a:p>
            <a:r>
              <a:rPr lang="en-US" sz="3200" dirty="0" smtClean="0">
                <a:solidFill>
                  <a:schemeClr val="tx1"/>
                </a:solidFill>
              </a:rPr>
              <a:t>In addition, Prohibition was repealed.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  </a:t>
            </a:r>
            <a:endParaRPr lang="en-US" dirty="0"/>
          </a:p>
        </p:txBody>
      </p:sp>
    </p:spTree>
    <p:extLst>
      <p:ext uri="{BB962C8B-B14F-4D97-AF65-F5344CB8AC3E}">
        <p14:creationId xmlns:p14="http://schemas.microsoft.com/office/powerpoint/2010/main" val="144854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Gerald Nye / Nye Committee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lnSpcReduction="10000"/>
          </a:bodyPr>
          <a:lstStyle/>
          <a:p>
            <a:r>
              <a:rPr lang="en-US" sz="3200" dirty="0" smtClean="0">
                <a:solidFill>
                  <a:schemeClr val="tx1"/>
                </a:solidFill>
              </a:rPr>
              <a:t>Gerald Nye of North Dakota and the Nye committee believed that the U.S. should stay out of foreign wars. </a:t>
            </a:r>
          </a:p>
          <a:p>
            <a:r>
              <a:rPr lang="en-US" sz="3200" dirty="0" smtClean="0">
                <a:solidFill>
                  <a:schemeClr val="tx1"/>
                </a:solidFill>
              </a:rPr>
              <a:t> An investigation by a Senate committee chaired by Senator Gerald Nye of North Dakota revealed exorbitant profiteering and blatant tax evasion by many corporations during World War I, and it suggested (on the basis of little evidence) that bankers had pressured Wilson to intervene in the war so as to protect their loans abroad.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25</a:t>
            </a:r>
            <a:endParaRPr lang="en-US" dirty="0"/>
          </a:p>
        </p:txBody>
      </p:sp>
    </p:spTree>
    <p:extLst>
      <p:ext uri="{BB962C8B-B14F-4D97-AF65-F5344CB8AC3E}">
        <p14:creationId xmlns:p14="http://schemas.microsoft.com/office/powerpoint/2010/main" val="253148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Munich Conference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Hitler wanted to annex the Sudetenland, a portion of Czechoslovakia whose inhabitants were mostly German-speaking. </a:t>
            </a:r>
          </a:p>
          <a:p>
            <a:r>
              <a:rPr lang="en-US" sz="3200" dirty="0" smtClean="0">
                <a:solidFill>
                  <a:schemeClr val="tx1"/>
                </a:solidFill>
              </a:rPr>
              <a:t>On Sept. 29, Germany, Italy, France, and Great Britain signed the Munich Pact, which gave Germany the Sudetenland. British Prime Minister Chamberlain justified the pact with the belief that appeasing Germany would prevent war.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25</a:t>
            </a:r>
            <a:endParaRPr lang="en-US" dirty="0"/>
          </a:p>
        </p:txBody>
      </p:sp>
    </p:spTree>
    <p:extLst>
      <p:ext uri="{BB962C8B-B14F-4D97-AF65-F5344CB8AC3E}">
        <p14:creationId xmlns:p14="http://schemas.microsoft.com/office/powerpoint/2010/main" val="253148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Atlantic Charter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lnSpcReduction="10000"/>
          </a:bodyPr>
          <a:lstStyle/>
          <a:p>
            <a:r>
              <a:rPr lang="en-US" sz="3200" dirty="0" smtClean="0">
                <a:solidFill>
                  <a:schemeClr val="tx1"/>
                </a:solidFill>
              </a:rPr>
              <a:t>In August 1941, FDR met Churchill abroad a British vessel anchored off the coast of Newfoundland.  The president made no military commitments, but he did join the prime minister in releasing a document that became known as the Atlantic Charter, in which the two nations set out “certain common principles” on which to base “a better future for the world.”  It was, in only vaguely disguised form, a statement of war aims that called openly for, among other things, “the final destruction of the Nazi tyranny.”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25</a:t>
            </a:r>
            <a:endParaRPr lang="en-US" dirty="0"/>
          </a:p>
        </p:txBody>
      </p:sp>
    </p:spTree>
    <p:extLst>
      <p:ext uri="{BB962C8B-B14F-4D97-AF65-F5344CB8AC3E}">
        <p14:creationId xmlns:p14="http://schemas.microsoft.com/office/powerpoint/2010/main" val="253148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Allied Powers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Coalition of nations that opposed Germany, Italy, and Japan in World War II.</a:t>
            </a:r>
          </a:p>
          <a:p>
            <a:r>
              <a:rPr lang="en-US" sz="3200" dirty="0" smtClean="0">
                <a:solidFill>
                  <a:schemeClr val="tx1"/>
                </a:solidFill>
              </a:rPr>
              <a:t>Led by Great Britain, the Soviet Union, and the United States.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424 </a:t>
            </a:r>
            <a:endParaRPr lang="en-US" dirty="0"/>
          </a:p>
        </p:txBody>
      </p:sp>
    </p:spTree>
    <p:extLst>
      <p:ext uri="{BB962C8B-B14F-4D97-AF65-F5344CB8AC3E}">
        <p14:creationId xmlns:p14="http://schemas.microsoft.com/office/powerpoint/2010/main" val="243496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Smith-Connally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1943 legislation limited the nature of labor action possible for the rest of the war.</a:t>
            </a:r>
          </a:p>
          <a:p>
            <a:r>
              <a:rPr lang="en-US" sz="3200" dirty="0" smtClean="0">
                <a:solidFill>
                  <a:schemeClr val="tx1"/>
                </a:solidFill>
              </a:rPr>
              <a:t>Many in America felt that strikes, especially those organized in the coal mines by the United Mine Workers, were detrimental to the war effort.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425  </a:t>
            </a:r>
            <a:endParaRPr lang="en-US" dirty="0"/>
          </a:p>
        </p:txBody>
      </p:sp>
    </p:spTree>
    <p:extLst>
      <p:ext uri="{BB962C8B-B14F-4D97-AF65-F5344CB8AC3E}">
        <p14:creationId xmlns:p14="http://schemas.microsoft.com/office/powerpoint/2010/main" val="181577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GI</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Popular term for American servicemen during World War II.</a:t>
            </a:r>
          </a:p>
          <a:p>
            <a:r>
              <a:rPr lang="en-US" sz="3200" dirty="0" smtClean="0">
                <a:solidFill>
                  <a:schemeClr val="tx1"/>
                </a:solidFill>
              </a:rPr>
              <a:t>Refers to the fact that virtually anything they wore or used was “government issued.”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432</a:t>
            </a:r>
            <a:endParaRPr lang="en-US" dirty="0"/>
          </a:p>
        </p:txBody>
      </p:sp>
    </p:spTree>
    <p:extLst>
      <p:ext uri="{BB962C8B-B14F-4D97-AF65-F5344CB8AC3E}">
        <p14:creationId xmlns:p14="http://schemas.microsoft.com/office/powerpoint/2010/main" val="378957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Revenue Act of 1942</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Designed to raise money for the war, this bill dramatically increased the number of Americans required to pay income tax.</a:t>
            </a:r>
          </a:p>
          <a:p>
            <a:r>
              <a:rPr lang="en-US" sz="3200" dirty="0" smtClean="0">
                <a:solidFill>
                  <a:schemeClr val="tx1"/>
                </a:solidFill>
              </a:rPr>
              <a:t>Up tot his point, roughly 4 million Americans paid income tax.</a:t>
            </a:r>
          </a:p>
          <a:p>
            <a:r>
              <a:rPr lang="en-US" sz="3200" dirty="0" smtClean="0">
                <a:solidFill>
                  <a:schemeClr val="tx1"/>
                </a:solidFill>
              </a:rPr>
              <a:t>As a result of this legislation, nearly 45 million paid income tax.</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433 </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the Atlantic</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Began in spring 1941 with the sinking of an American merchant vessel by a German submarine.</a:t>
            </a:r>
          </a:p>
          <a:p>
            <a:r>
              <a:rPr lang="en-US" sz="3200" dirty="0" smtClean="0">
                <a:solidFill>
                  <a:schemeClr val="tx1"/>
                </a:solidFill>
              </a:rPr>
              <a:t>Armed conflict between warships of America and Germany took place in September 1941.</a:t>
            </a:r>
          </a:p>
          <a:p>
            <a:r>
              <a:rPr lang="en-US" sz="3200" dirty="0" smtClean="0">
                <a:solidFill>
                  <a:schemeClr val="tx1"/>
                </a:solidFill>
              </a:rPr>
              <a:t>U.S. merchant ships were armed by 1942.</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28  </a:t>
            </a:r>
            <a:endParaRPr lang="en-US" dirty="0"/>
          </a:p>
        </p:txBody>
      </p:sp>
    </p:spTree>
    <p:extLst>
      <p:ext uri="{BB962C8B-B14F-4D97-AF65-F5344CB8AC3E}">
        <p14:creationId xmlns:p14="http://schemas.microsoft.com/office/powerpoint/2010/main" val="350591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the Bulge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December 1944 German attack was the last major offensive by the Axis powers in World War II.</a:t>
            </a:r>
          </a:p>
          <a:p>
            <a:r>
              <a:rPr lang="en-US" sz="3200" dirty="0" smtClean="0">
                <a:solidFill>
                  <a:schemeClr val="tx1"/>
                </a:solidFill>
              </a:rPr>
              <a:t>The Germans managed to push forward into Belgium but were then driven back.</a:t>
            </a:r>
          </a:p>
          <a:p>
            <a:r>
              <a:rPr lang="en-US" sz="3200" dirty="0" smtClean="0">
                <a:solidFill>
                  <a:schemeClr val="tx1"/>
                </a:solidFill>
              </a:rPr>
              <a:t>The attack was costly to the Germans in terms of materials and manpower.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435  </a:t>
            </a:r>
            <a:endParaRPr lang="en-US" dirty="0"/>
          </a:p>
        </p:txBody>
      </p:sp>
    </p:spTree>
    <p:extLst>
      <p:ext uri="{BB962C8B-B14F-4D97-AF65-F5344CB8AC3E}">
        <p14:creationId xmlns:p14="http://schemas.microsoft.com/office/powerpoint/2010/main" val="163675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Final Solution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Plan of Adolf Hitler and Nazi Germany to eliminate Jewish civilization from Europe.</a:t>
            </a:r>
          </a:p>
          <a:p>
            <a:r>
              <a:rPr lang="en-US" sz="3200" dirty="0" smtClean="0">
                <a:solidFill>
                  <a:schemeClr val="tx1"/>
                </a:solidFill>
              </a:rPr>
              <a:t>By the end of the war in 1945, nearly 6 million Jews had been murdered.</a:t>
            </a:r>
          </a:p>
          <a:p>
            <a:r>
              <a:rPr lang="en-US" sz="3200" dirty="0" smtClean="0">
                <a:solidFill>
                  <a:schemeClr val="tx1"/>
                </a:solidFill>
              </a:rPr>
              <a:t>The full  extent of German atrocities was not known in the U.S. until the end of the war.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436  </a:t>
            </a:r>
            <a:endParaRPr lang="en-US" dirty="0"/>
          </a:p>
        </p:txBody>
      </p:sp>
    </p:spTree>
    <p:extLst>
      <p:ext uri="{BB962C8B-B14F-4D97-AF65-F5344CB8AC3E}">
        <p14:creationId xmlns:p14="http://schemas.microsoft.com/office/powerpoint/2010/main" val="341847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Federal Deposit Insurance Corporation (FDIC)</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Passed during the first hundred days of the Roosevelt administration, this body insured individual bank deposits up to $2,500.</a:t>
            </a:r>
          </a:p>
          <a:p>
            <a:r>
              <a:rPr lang="en-US" sz="3200" dirty="0" smtClean="0">
                <a:solidFill>
                  <a:schemeClr val="tx1"/>
                </a:solidFill>
              </a:rPr>
              <a:t>Helped restore confidence in America’s banks.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401  </a:t>
            </a:r>
            <a:endParaRPr lang="en-US" dirty="0"/>
          </a:p>
        </p:txBody>
      </p:sp>
    </p:spTree>
    <p:extLst>
      <p:ext uri="{BB962C8B-B14F-4D97-AF65-F5344CB8AC3E}">
        <p14:creationId xmlns:p14="http://schemas.microsoft.com/office/powerpoint/2010/main" val="39042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Holocaust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Historical term used of the extermination of 6 million Jewish victims by Nazi Germany during World War II.</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437  </a:t>
            </a:r>
            <a:endParaRPr lang="en-US" dirty="0"/>
          </a:p>
        </p:txBody>
      </p:sp>
    </p:spTree>
    <p:extLst>
      <p:ext uri="{BB962C8B-B14F-4D97-AF65-F5344CB8AC3E}">
        <p14:creationId xmlns:p14="http://schemas.microsoft.com/office/powerpoint/2010/main" val="279693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Bataan Death March</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Forced march of 76,000 American and Filipino soldiers captured by the Japanese from the Bataan Peninsula in May 1942.</a:t>
            </a:r>
          </a:p>
          <a:p>
            <a:r>
              <a:rPr lang="en-US" sz="3200" dirty="0" smtClean="0">
                <a:solidFill>
                  <a:schemeClr val="tx1"/>
                </a:solidFill>
              </a:rPr>
              <a:t>More than 10,000 soldiers died during this one-week ordeal.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439 </a:t>
            </a:r>
            <a:endParaRPr lang="en-US" dirty="0"/>
          </a:p>
        </p:txBody>
      </p:sp>
    </p:spTree>
    <p:extLst>
      <p:ext uri="{BB962C8B-B14F-4D97-AF65-F5344CB8AC3E}">
        <p14:creationId xmlns:p14="http://schemas.microsoft.com/office/powerpoint/2010/main" val="13344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the Coral Sea</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May 1942 American naval victory over the Japanese prevented the Japanese from attacking Australia.</a:t>
            </a:r>
          </a:p>
          <a:p>
            <a:r>
              <a:rPr lang="en-US" sz="3200" dirty="0" smtClean="0">
                <a:solidFill>
                  <a:schemeClr val="tx1"/>
                </a:solidFill>
              </a:rPr>
              <a:t>First naval battle were losses on both sides came almost exclusively from bombing from planes.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440  </a:t>
            </a:r>
            <a:endParaRPr lang="en-US" dirty="0"/>
          </a:p>
        </p:txBody>
      </p:sp>
    </p:spTree>
    <p:extLst>
      <p:ext uri="{BB962C8B-B14F-4D97-AF65-F5344CB8AC3E}">
        <p14:creationId xmlns:p14="http://schemas.microsoft.com/office/powerpoint/2010/main" val="336657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Midway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June 4, 1942, naval battle that crippled Japanese offensive capabilities in the Pacific.</a:t>
            </a:r>
          </a:p>
          <a:p>
            <a:r>
              <a:rPr lang="en-US" sz="3200" dirty="0" smtClean="0">
                <a:solidFill>
                  <a:schemeClr val="tx1"/>
                </a:solidFill>
              </a:rPr>
              <a:t>American airplanes destroyed 4 aircraft carriers and 245 planes.</a:t>
            </a:r>
          </a:p>
          <a:p>
            <a:r>
              <a:rPr lang="en-US" sz="3200" dirty="0" smtClean="0">
                <a:solidFill>
                  <a:schemeClr val="tx1"/>
                </a:solidFill>
              </a:rPr>
              <a:t>After Midway, Japanese military operations were mainly defensive.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441  </a:t>
            </a:r>
            <a:endParaRPr lang="en-US" dirty="0"/>
          </a:p>
        </p:txBody>
      </p:sp>
    </p:spTree>
    <p:extLst>
      <p:ext uri="{BB962C8B-B14F-4D97-AF65-F5344CB8AC3E}">
        <p14:creationId xmlns:p14="http://schemas.microsoft.com/office/powerpoint/2010/main" val="336618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Guadalcanal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battle over this Pacific island lasted from August 1942 through February 1943.</a:t>
            </a:r>
          </a:p>
          <a:p>
            <a:r>
              <a:rPr lang="en-US" sz="3200" dirty="0" smtClean="0">
                <a:solidFill>
                  <a:schemeClr val="tx1"/>
                </a:solidFill>
              </a:rPr>
              <a:t>The American victory against fierce Japanese resistance was the first major offensive victory for the Americans in the Pacific War.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442  </a:t>
            </a:r>
            <a:endParaRPr lang="en-US" dirty="0"/>
          </a:p>
        </p:txBody>
      </p:sp>
    </p:spTree>
    <p:extLst>
      <p:ext uri="{BB962C8B-B14F-4D97-AF65-F5344CB8AC3E}">
        <p14:creationId xmlns:p14="http://schemas.microsoft.com/office/powerpoint/2010/main" val="50176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Island-Hopping</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Successful American military tactic in the Pacific War of taking strategic islands that could be used as staging points for continued military offensives, while bypassing enemy strong points.</a:t>
            </a:r>
          </a:p>
          <a:p>
            <a:r>
              <a:rPr lang="en-US" sz="3200" dirty="0" smtClean="0">
                <a:solidFill>
                  <a:schemeClr val="tx1"/>
                </a:solidFill>
              </a:rPr>
              <a:t>American dominance in air power made this possible.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443  </a:t>
            </a:r>
            <a:endParaRPr lang="en-US" dirty="0"/>
          </a:p>
        </p:txBody>
      </p:sp>
    </p:spTree>
    <p:extLst>
      <p:ext uri="{BB962C8B-B14F-4D97-AF65-F5344CB8AC3E}">
        <p14:creationId xmlns:p14="http://schemas.microsoft.com/office/powerpoint/2010/main" val="48879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Kamikaze Pilots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Late-war tactic of the Japanese air force where pilots flew at American ships and crashed into them.</a:t>
            </a:r>
          </a:p>
          <a:p>
            <a:r>
              <a:rPr lang="en-US" sz="3200" dirty="0" smtClean="0">
                <a:solidFill>
                  <a:schemeClr val="tx1"/>
                </a:solidFill>
              </a:rPr>
              <a:t>Showed the desperate nature of the Japanese military situation at this time.</a:t>
            </a:r>
          </a:p>
          <a:p>
            <a:r>
              <a:rPr lang="en-US" sz="3200" dirty="0" smtClean="0">
                <a:solidFill>
                  <a:schemeClr val="tx1"/>
                </a:solidFill>
              </a:rPr>
              <a:t>By July 1945, these attacks were dropped, as Japan was running out of planes and pilots.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444 </a:t>
            </a:r>
            <a:endParaRPr lang="en-US" dirty="0"/>
          </a:p>
        </p:txBody>
      </p:sp>
    </p:spTree>
    <p:extLst>
      <p:ext uri="{BB962C8B-B14F-4D97-AF65-F5344CB8AC3E}">
        <p14:creationId xmlns:p14="http://schemas.microsoft.com/office/powerpoint/2010/main" val="45069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Manhattan Project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Begun in 1941 to develop an atomic weapon for the United States.</a:t>
            </a:r>
          </a:p>
          <a:p>
            <a:r>
              <a:rPr lang="en-US" sz="3200" dirty="0" smtClean="0">
                <a:solidFill>
                  <a:schemeClr val="tx1"/>
                </a:solidFill>
              </a:rPr>
              <a:t>Aided by German scientists added to the research team who had been working on a bomb in Germany.</a:t>
            </a:r>
          </a:p>
          <a:p>
            <a:r>
              <a:rPr lang="en-US" sz="3200" dirty="0" smtClean="0">
                <a:solidFill>
                  <a:schemeClr val="tx1"/>
                </a:solidFill>
              </a:rPr>
              <a:t>The final test of the bomb took place in New Mexico on July 16,  1945.</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445  </a:t>
            </a:r>
            <a:endParaRPr lang="en-US" dirty="0"/>
          </a:p>
        </p:txBody>
      </p:sp>
    </p:spTree>
    <p:extLst>
      <p:ext uri="{BB962C8B-B14F-4D97-AF65-F5344CB8AC3E}">
        <p14:creationId xmlns:p14="http://schemas.microsoft.com/office/powerpoint/2010/main" val="278380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Enola Gay</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Name of the American bomber that on August 6, 1945 dropped the first atomic bomb on the city of Hiroshima in Japan.</a:t>
            </a:r>
          </a:p>
          <a:p>
            <a:r>
              <a:rPr lang="en-US" sz="3200" dirty="0" smtClean="0">
                <a:solidFill>
                  <a:schemeClr val="tx1"/>
                </a:solidFill>
              </a:rPr>
              <a:t>Initiated the nuclear age.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446 </a:t>
            </a:r>
            <a:endParaRPr lang="en-US" dirty="0"/>
          </a:p>
        </p:txBody>
      </p:sp>
    </p:spTree>
    <p:extLst>
      <p:ext uri="{BB962C8B-B14F-4D97-AF65-F5344CB8AC3E}">
        <p14:creationId xmlns:p14="http://schemas.microsoft.com/office/powerpoint/2010/main" val="245289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War Bonds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Also called Liberty Bonds, these were sold by the government during the world wars to raise money for the war effort.</a:t>
            </a:r>
          </a:p>
          <a:p>
            <a:r>
              <a:rPr lang="en-US" sz="3200" dirty="0" smtClean="0">
                <a:solidFill>
                  <a:schemeClr val="tx1"/>
                </a:solidFill>
              </a:rPr>
              <a:t>A person who purchased ca bond could make money by cashing it in after 5-10 years.</a:t>
            </a:r>
          </a:p>
          <a:p>
            <a:r>
              <a:rPr lang="en-US" sz="3200" dirty="0" smtClean="0">
                <a:solidFill>
                  <a:schemeClr val="tx1"/>
                </a:solidFill>
              </a:rPr>
              <a:t>Movie stars and other celebrities encouraged Americans to buy war bonds.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447  </a:t>
            </a:r>
            <a:endParaRPr lang="en-US" dirty="0"/>
          </a:p>
        </p:txBody>
      </p:sp>
    </p:spTree>
    <p:extLst>
      <p:ext uri="{BB962C8B-B14F-4D97-AF65-F5344CB8AC3E}">
        <p14:creationId xmlns:p14="http://schemas.microsoft.com/office/powerpoint/2010/main" val="376872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Civilian Conservation Corps (CCC)</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Beginning in 1933, this New Deal program put nearly 3 million young men to work.</a:t>
            </a:r>
          </a:p>
          <a:p>
            <a:r>
              <a:rPr lang="en-US" sz="3200" dirty="0" smtClean="0">
                <a:solidFill>
                  <a:schemeClr val="tx1"/>
                </a:solidFill>
              </a:rPr>
              <a:t>Workers were paid little and worked on conservation projects and maintaining beaches and parks.</a:t>
            </a:r>
          </a:p>
          <a:p>
            <a:r>
              <a:rPr lang="en-US" sz="3200" dirty="0" smtClean="0">
                <a:solidFill>
                  <a:schemeClr val="tx1"/>
                </a:solidFill>
              </a:rPr>
              <a:t>A CCC program for young women began in 1937.</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402 </a:t>
            </a:r>
            <a:endParaRPr lang="en-US" dirty="0"/>
          </a:p>
        </p:txBody>
      </p:sp>
    </p:spTree>
    <p:extLst>
      <p:ext uri="{BB962C8B-B14F-4D97-AF65-F5344CB8AC3E}">
        <p14:creationId xmlns:p14="http://schemas.microsoft.com/office/powerpoint/2010/main" val="214914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Ration Cards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During World War II, these recorded the amount of rationed goods such as automobile tires, gasoline, meat, butter, and other materials an individual had purchased.</a:t>
            </a:r>
          </a:p>
          <a:p>
            <a:r>
              <a:rPr lang="en-US" sz="3200" dirty="0" smtClean="0">
                <a:solidFill>
                  <a:schemeClr val="tx1"/>
                </a:solidFill>
              </a:rPr>
              <a:t>Where regulation in World War I had been voluntary, consumption in World War II was regulated by government agencies.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448  </a:t>
            </a:r>
            <a:endParaRPr lang="en-US" dirty="0"/>
          </a:p>
        </p:txBody>
      </p:sp>
    </p:spTree>
    <p:extLst>
      <p:ext uri="{BB962C8B-B14F-4D97-AF65-F5344CB8AC3E}">
        <p14:creationId xmlns:p14="http://schemas.microsoft.com/office/powerpoint/2010/main" val="388747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Rosie the Riveter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This image of a woman factory worker was drawn by Norman Rockwell for the </a:t>
            </a:r>
            <a:r>
              <a:rPr lang="en-US" sz="3200" i="1" dirty="0" smtClean="0">
                <a:solidFill>
                  <a:schemeClr val="tx1"/>
                </a:solidFill>
              </a:rPr>
              <a:t>Saturday Evening Post </a:t>
            </a:r>
            <a:r>
              <a:rPr lang="en-US" sz="3200" dirty="0" smtClean="0">
                <a:solidFill>
                  <a:schemeClr val="tx1"/>
                </a:solidFill>
              </a:rPr>
              <a:t>during World War II.</a:t>
            </a:r>
          </a:p>
          <a:p>
            <a:r>
              <a:rPr lang="en-US" sz="3200" dirty="0" smtClean="0">
                <a:solidFill>
                  <a:schemeClr val="tx1"/>
                </a:solidFill>
              </a:rPr>
              <a:t>Women were needed to take on factory jobs that had been held by departing soldiers.</a:t>
            </a:r>
          </a:p>
          <a:p>
            <a:r>
              <a:rPr lang="en-US" sz="3200" dirty="0" smtClean="0">
                <a:solidFill>
                  <a:schemeClr val="tx1"/>
                </a:solidFill>
              </a:rPr>
              <a:t>By 1945, women made up nearly 37% of the entire domestic workforce.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449  </a:t>
            </a:r>
            <a:endParaRPr lang="en-US" dirty="0"/>
          </a:p>
        </p:txBody>
      </p:sp>
    </p:spTree>
    <p:extLst>
      <p:ext uri="{BB962C8B-B14F-4D97-AF65-F5344CB8AC3E}">
        <p14:creationId xmlns:p14="http://schemas.microsoft.com/office/powerpoint/2010/main" val="48449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Double V Campaign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World War II policy supported by several prominent black newspapers, which stated that blacks in America should work for victory over the Axis powers but at the same time work for victory over oppression at home.</a:t>
            </a:r>
          </a:p>
          <a:p>
            <a:r>
              <a:rPr lang="en-US" sz="3200" dirty="0" smtClean="0">
                <a:solidFill>
                  <a:schemeClr val="tx1"/>
                </a:solidFill>
              </a:rPr>
              <a:t>Black  leaders remained frustrated over continued segregation in the military.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450  </a:t>
            </a:r>
            <a:endParaRPr lang="en-US" dirty="0"/>
          </a:p>
        </p:txBody>
      </p:sp>
    </p:spTree>
    <p:extLst>
      <p:ext uri="{BB962C8B-B14F-4D97-AF65-F5344CB8AC3E}">
        <p14:creationId xmlns:p14="http://schemas.microsoft.com/office/powerpoint/2010/main" val="328230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Internment Camps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controversial decision to intern Japanese-Americans living on the West Coast in camps was made after Pearl Harbor.</a:t>
            </a:r>
          </a:p>
          <a:p>
            <a:r>
              <a:rPr lang="en-US" sz="3200" dirty="0" smtClean="0">
                <a:solidFill>
                  <a:schemeClr val="tx1"/>
                </a:solidFill>
              </a:rPr>
              <a:t>President Franklin Roosevelt authorized this with Executive Order #9066.</a:t>
            </a:r>
          </a:p>
          <a:p>
            <a:r>
              <a:rPr lang="en-US" sz="3200" dirty="0" smtClean="0">
                <a:solidFill>
                  <a:schemeClr val="tx1"/>
                </a:solidFill>
              </a:rPr>
              <a:t>Was validated by the Supreme Court in 1944.</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451  </a:t>
            </a:r>
            <a:endParaRPr lang="en-US" dirty="0"/>
          </a:p>
        </p:txBody>
      </p:sp>
    </p:spTree>
    <p:extLst>
      <p:ext uri="{BB962C8B-B14F-4D97-AF65-F5344CB8AC3E}">
        <p14:creationId xmlns:p14="http://schemas.microsoft.com/office/powerpoint/2010/main" val="131451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D-Day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On June 6, 1944, Allied forces landed in Normandy in France.</a:t>
            </a:r>
          </a:p>
          <a:p>
            <a:r>
              <a:rPr lang="en-US" sz="3200" dirty="0" smtClean="0">
                <a:solidFill>
                  <a:schemeClr val="tx1"/>
                </a:solidFill>
              </a:rPr>
              <a:t>With an initial force of 176,000  troops supported by 4,000 landing craft, 7600 warships, and 11,000 planes, this was the largest amphibious landing in history.</a:t>
            </a:r>
          </a:p>
          <a:p>
            <a:r>
              <a:rPr lang="en-US" sz="3200" dirty="0" smtClean="0">
                <a:solidFill>
                  <a:schemeClr val="tx1"/>
                </a:solidFill>
              </a:rPr>
              <a:t>Decisive defeat for Germany.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453  </a:t>
            </a:r>
            <a:endParaRPr lang="en-US" dirty="0"/>
          </a:p>
        </p:txBody>
      </p:sp>
    </p:spTree>
    <p:extLst>
      <p:ext uri="{BB962C8B-B14F-4D97-AF65-F5344CB8AC3E}">
        <p14:creationId xmlns:p14="http://schemas.microsoft.com/office/powerpoint/2010/main" val="214354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“Four Freedoms”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Four fundamental principles for which the United States stood in a world at war laid out by President Roosevelt in 1941.</a:t>
            </a:r>
          </a:p>
          <a:p>
            <a:r>
              <a:rPr lang="en-US" sz="3200" dirty="0" smtClean="0">
                <a:solidFill>
                  <a:schemeClr val="tx1"/>
                </a:solidFill>
              </a:rPr>
              <a:t>Freedom of speech and expression, freedom of worship, freedom from want, and freedom from fear.</a:t>
            </a:r>
          </a:p>
          <a:p>
            <a:r>
              <a:rPr lang="en-US" sz="3200" dirty="0" smtClean="0">
                <a:solidFill>
                  <a:schemeClr val="tx1"/>
                </a:solidFill>
              </a:rPr>
              <a:t>Normal Rockwell created posters for them.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456 </a:t>
            </a:r>
            <a:endParaRPr lang="en-US" dirty="0"/>
          </a:p>
        </p:txBody>
      </p:sp>
    </p:spTree>
    <p:extLst>
      <p:ext uri="{BB962C8B-B14F-4D97-AF65-F5344CB8AC3E}">
        <p14:creationId xmlns:p14="http://schemas.microsoft.com/office/powerpoint/2010/main" val="126849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General Douglas MacArthur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Military governor of the Philippines, which Japan invaded a few days after the Pearl Harbor attack. MacArthur escaped to Australia in March 1942 and was appointed supreme commander of the Allied forces in the Pacific. </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Tree>
    <p:extLst>
      <p:ext uri="{BB962C8B-B14F-4D97-AF65-F5344CB8AC3E}">
        <p14:creationId xmlns:p14="http://schemas.microsoft.com/office/powerpoint/2010/main" val="259670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Stalingrad</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Site of critical World War II Soviet victory that reversed Germany's advance to the East. In late 1942, Russian forces surrounded the Germans, and on Feb. 2, 1943, the German Sixth Army surrendered. First major defeat for the Germans in World War II.</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Tree>
    <p:extLst>
      <p:ext uri="{BB962C8B-B14F-4D97-AF65-F5344CB8AC3E}">
        <p14:creationId xmlns:p14="http://schemas.microsoft.com/office/powerpoint/2010/main" val="259670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“Zoot suit riots”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fontScale="92500" lnSpcReduction="20000"/>
          </a:bodyPr>
          <a:lstStyle/>
          <a:p>
            <a:r>
              <a:rPr lang="en-US" sz="3200" dirty="0" smtClean="0">
                <a:solidFill>
                  <a:schemeClr val="tx1"/>
                </a:solidFill>
              </a:rPr>
              <a:t>In June 1943, animosity toward the zoot-suiters produced a four-day riot in Los Angeles, during which white sailors stationed at a base in Long Beach invaded Mexican-American communities and attacked zoot-suiters (in response to alleged attacks.  The city police did little to restrain the sailors, who grabbed Hispanic teenagers, tore off and burned their clothes, cut off their ducktails, and beat them.  But when the Hispanics tried to fight back, the police moved in and arrested them.  In the aftermath of the “zoot suit riots,” Los Angeles passed a law prohibiting the wearing of zoot suits.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Tree>
    <p:extLst>
      <p:ext uri="{BB962C8B-B14F-4D97-AF65-F5344CB8AC3E}">
        <p14:creationId xmlns:p14="http://schemas.microsoft.com/office/powerpoint/2010/main" val="259670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Office of Price Administration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pPr lvl="0"/>
            <a:r>
              <a:rPr lang="en-US" sz="3200" dirty="0" smtClean="0">
                <a:solidFill>
                  <a:schemeClr val="tx1"/>
                </a:solidFill>
              </a:rPr>
              <a:t>Government agency which successful combated inflation by fixing price ceilings on commodities and introducing rationing programs during World War II.</a:t>
            </a:r>
          </a:p>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Tree>
    <p:extLst>
      <p:ext uri="{BB962C8B-B14F-4D97-AF65-F5344CB8AC3E}">
        <p14:creationId xmlns:p14="http://schemas.microsoft.com/office/powerpoint/2010/main" val="259670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National Industrial Recovery Act (NIRA)</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1933 NEW Deal legislation created the Works Progress Administration (WPA) that created jobs to put people back to work.</a:t>
            </a:r>
          </a:p>
          <a:p>
            <a:r>
              <a:rPr lang="en-US" sz="3200" dirty="0" smtClean="0">
                <a:solidFill>
                  <a:schemeClr val="tx1"/>
                </a:solidFill>
              </a:rPr>
              <a:t>Also created the National Recovery Administration (NRA) that worked in conjunction with industry to bolster the industrial sector and create long-lasting jobs.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403 </a:t>
            </a:r>
            <a:endParaRPr lang="en-US" dirty="0"/>
          </a:p>
        </p:txBody>
      </p:sp>
    </p:spTree>
    <p:extLst>
      <p:ext uri="{BB962C8B-B14F-4D97-AF65-F5344CB8AC3E}">
        <p14:creationId xmlns:p14="http://schemas.microsoft.com/office/powerpoint/2010/main" val="251401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 Philip Randolph</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President of the Brotherhood of Car Porters and a Black labor leader, in 1941 he arranged a march on Washington to end racial discrimination.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Tree>
    <p:extLst>
      <p:ext uri="{BB962C8B-B14F-4D97-AF65-F5344CB8AC3E}">
        <p14:creationId xmlns:p14="http://schemas.microsoft.com/office/powerpoint/2010/main" val="259670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Fair Employment Practice Commission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Enacted by executive order 8802 on June 25, 1941 to prohibit discrimination in the armed forces.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Tree>
    <p:extLst>
      <p:ext uri="{BB962C8B-B14F-4D97-AF65-F5344CB8AC3E}">
        <p14:creationId xmlns:p14="http://schemas.microsoft.com/office/powerpoint/2010/main" val="259670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Korematsu v. U.S. (1944)</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Upheld the U.S. government's decision to put Japanese-Americans in internment camps during World War II.</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Tree>
    <p:extLst>
      <p:ext uri="{BB962C8B-B14F-4D97-AF65-F5344CB8AC3E}">
        <p14:creationId xmlns:p14="http://schemas.microsoft.com/office/powerpoint/2010/main" val="259670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Manhattan Project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secret U.S. project for the construction of the atomic bomb.</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Tree>
    <p:extLst>
      <p:ext uri="{BB962C8B-B14F-4D97-AF65-F5344CB8AC3E}">
        <p14:creationId xmlns:p14="http://schemas.microsoft.com/office/powerpoint/2010/main" val="259670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  </a:t>
            </a:r>
            <a:endParaRPr lang="en-US" dirty="0"/>
          </a:p>
        </p:txBody>
      </p:sp>
    </p:spTree>
    <p:extLst>
      <p:ext uri="{BB962C8B-B14F-4D97-AF65-F5344CB8AC3E}">
        <p14:creationId xmlns:p14="http://schemas.microsoft.com/office/powerpoint/2010/main" val="227025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Agricultural Adjustment Administration (AAA)</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Agricultural Act of 1933 established this bureau.</a:t>
            </a:r>
          </a:p>
          <a:p>
            <a:r>
              <a:rPr lang="en-US" sz="3200" dirty="0" smtClean="0">
                <a:solidFill>
                  <a:schemeClr val="tx1"/>
                </a:solidFill>
              </a:rPr>
              <a:t>Designed to restore the economic position of farmers by paying them not to farm goods that were being overproduced.</a:t>
            </a:r>
          </a:p>
          <a:p>
            <a:r>
              <a:rPr lang="en-US" sz="3200" dirty="0" smtClean="0">
                <a:solidFill>
                  <a:schemeClr val="tx1"/>
                </a:solidFill>
              </a:rPr>
              <a:t>Later deemed unconstitutional by the Supreme Court.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404  </a:t>
            </a:r>
            <a:endParaRPr lang="en-US" dirty="0"/>
          </a:p>
        </p:txBody>
      </p:sp>
    </p:spTree>
    <p:extLst>
      <p:ext uri="{BB962C8B-B14F-4D97-AF65-F5344CB8AC3E}">
        <p14:creationId xmlns:p14="http://schemas.microsoft.com/office/powerpoint/2010/main" val="210655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Tennessee Valley Authority (TVA)</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Ambitious New Deal program that for the first time provided electricity to residents of the Tennessee Valley.</a:t>
            </a:r>
          </a:p>
          <a:p>
            <a:r>
              <a:rPr lang="en-US" sz="3200" dirty="0" smtClean="0">
                <a:solidFill>
                  <a:schemeClr val="tx1"/>
                </a:solidFill>
              </a:rPr>
              <a:t>Promoted agricultural and industrial growth (and prevented flooding).</a:t>
            </a:r>
          </a:p>
          <a:p>
            <a:r>
              <a:rPr lang="en-US" sz="3200" dirty="0" smtClean="0">
                <a:solidFill>
                  <a:schemeClr val="tx1"/>
                </a:solidFill>
              </a:rPr>
              <a:t>Residents of 7 states benefited from the TVA.</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405  </a:t>
            </a:r>
            <a:endParaRPr lang="en-US" dirty="0"/>
          </a:p>
        </p:txBody>
      </p:sp>
    </p:spTree>
    <p:extLst>
      <p:ext uri="{BB962C8B-B14F-4D97-AF65-F5344CB8AC3E}">
        <p14:creationId xmlns:p14="http://schemas.microsoft.com/office/powerpoint/2010/main" val="417700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206</TotalTime>
  <Words>3841</Words>
  <Application>Microsoft Office PowerPoint</Application>
  <PresentationFormat>Widescreen</PresentationFormat>
  <Paragraphs>373</Paragraphs>
  <Slides>74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74</vt:i4>
      </vt:variant>
    </vt:vector>
  </HeadingPairs>
  <TitlesOfParts>
    <vt:vector size="77" baseType="lpstr">
      <vt:lpstr>Aharoni</vt:lpstr>
      <vt:lpstr>Corbel</vt:lpstr>
      <vt:lpstr>Basis</vt:lpstr>
      <vt:lpstr>Holding Company</vt:lpstr>
      <vt:lpstr>New Deal</vt:lpstr>
      <vt:lpstr>Fireside Chats</vt:lpstr>
      <vt:lpstr>Hundred Days</vt:lpstr>
      <vt:lpstr>Federal Deposit Insurance Corporation (FDIC)</vt:lpstr>
      <vt:lpstr>Civilian Conservation Corps (CCC)</vt:lpstr>
      <vt:lpstr>National Industrial Recovery Act (NIRA)</vt:lpstr>
      <vt:lpstr>Agricultural Adjustment Administration (AAA)</vt:lpstr>
      <vt:lpstr>Tennessee Valley Authority (TVA)</vt:lpstr>
      <vt:lpstr>Second New Deal</vt:lpstr>
      <vt:lpstr>Resettlement Administration</vt:lpstr>
      <vt:lpstr>Works Progress Administration (WPA)</vt:lpstr>
      <vt:lpstr>Wagner Act</vt:lpstr>
      <vt:lpstr>National Labor Relations Board (NLRB)</vt:lpstr>
      <vt:lpstr>Social Security Act</vt:lpstr>
      <vt:lpstr>New Deal Coalition</vt:lpstr>
      <vt:lpstr>American Liberty League</vt:lpstr>
      <vt:lpstr>Revenue Act of 1935</vt:lpstr>
      <vt:lpstr>Old Age Revolving Pension Plan</vt:lpstr>
      <vt:lpstr>Justice Reorganization Bill FDR’s “court-packing plan”</vt:lpstr>
      <vt:lpstr>Congress of Industrial Organizations (CIO)</vt:lpstr>
      <vt:lpstr>Huey Long</vt:lpstr>
      <vt:lpstr>Eleanor Roosevelt</vt:lpstr>
      <vt:lpstr>Hollywood</vt:lpstr>
      <vt:lpstr>Sit-Down Strikes</vt:lpstr>
      <vt:lpstr>Franklin D. Roosevelt</vt:lpstr>
      <vt:lpstr>Public Works Administration</vt:lpstr>
      <vt:lpstr>Glass-Steagall Act</vt:lpstr>
      <vt:lpstr>Truth in Securities Act</vt:lpstr>
      <vt:lpstr>Washington Conference</vt:lpstr>
      <vt:lpstr>Fordney-McCumber Tariff</vt:lpstr>
      <vt:lpstr>Isolationism</vt:lpstr>
      <vt:lpstr>America First Committee</vt:lpstr>
      <vt:lpstr>Neutrality Act of 1935</vt:lpstr>
      <vt:lpstr>Neutrality Act of 1939</vt:lpstr>
      <vt:lpstr>Lend-Lease Act</vt:lpstr>
      <vt:lpstr>Atlantic Charter</vt:lpstr>
      <vt:lpstr>Pearl Harbor</vt:lpstr>
      <vt:lpstr>Kellogg-Briand Pact</vt:lpstr>
      <vt:lpstr>Gerald Nye / Nye Committee</vt:lpstr>
      <vt:lpstr>Munich Conference</vt:lpstr>
      <vt:lpstr>Atlantic Charter</vt:lpstr>
      <vt:lpstr>Allied Powers</vt:lpstr>
      <vt:lpstr>Smith-Connally Act</vt:lpstr>
      <vt:lpstr>GI</vt:lpstr>
      <vt:lpstr>Revenue Act of 1942</vt:lpstr>
      <vt:lpstr>Battle of the Atlantic</vt:lpstr>
      <vt:lpstr>Battle of the Bulge</vt:lpstr>
      <vt:lpstr>Final Solution</vt:lpstr>
      <vt:lpstr>Holocaust</vt:lpstr>
      <vt:lpstr>Bataan Death March</vt:lpstr>
      <vt:lpstr>Battle of the Coral Sea</vt:lpstr>
      <vt:lpstr>Battle of Midway</vt:lpstr>
      <vt:lpstr>Battle of Guadalcanal</vt:lpstr>
      <vt:lpstr>Island-Hopping</vt:lpstr>
      <vt:lpstr>Kamikaze Pilots</vt:lpstr>
      <vt:lpstr>Manhattan Project</vt:lpstr>
      <vt:lpstr>Enola Gay</vt:lpstr>
      <vt:lpstr>War Bonds</vt:lpstr>
      <vt:lpstr>Ration Cards</vt:lpstr>
      <vt:lpstr>Rosie the Riveter</vt:lpstr>
      <vt:lpstr>Double V Campaign</vt:lpstr>
      <vt:lpstr>Internment Camps</vt:lpstr>
      <vt:lpstr>D-Day</vt:lpstr>
      <vt:lpstr>“Four Freedoms”</vt:lpstr>
      <vt:lpstr>General Douglas MacArthur</vt:lpstr>
      <vt:lpstr>Stalingrad</vt:lpstr>
      <vt:lpstr>“Zoot suit riots”</vt:lpstr>
      <vt:lpstr>Office of Price Administration</vt:lpstr>
      <vt:lpstr>A. Philip Randolph</vt:lpstr>
      <vt:lpstr>Fair Employment Practice Commission</vt:lpstr>
      <vt:lpstr>Korematsu v. U.S. (1944)</vt:lpstr>
      <vt:lpstr>Manhattan Project</vt:lpstr>
      <vt:lpstr>PowerPoint Presentation</vt:lpstr>
    </vt:vector>
  </TitlesOfParts>
  <Company>Plainfield CCSD 202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Kobliska</dc:creator>
  <cp:lastModifiedBy>Darren Kobliska</cp:lastModifiedBy>
  <cp:revision>29</cp:revision>
  <dcterms:created xsi:type="dcterms:W3CDTF">2015-01-02T22:01:48Z</dcterms:created>
  <dcterms:modified xsi:type="dcterms:W3CDTF">2016-12-20T19:53:34Z</dcterms:modified>
</cp:coreProperties>
</file>