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9" r:id="rId2"/>
    <p:sldId id="310" r:id="rId3"/>
    <p:sldId id="311" r:id="rId4"/>
    <p:sldId id="312" r:id="rId5"/>
    <p:sldId id="313" r:id="rId6"/>
    <p:sldId id="314" r:id="rId7"/>
    <p:sldId id="315" r:id="rId8"/>
    <p:sldId id="316" r:id="rId9"/>
    <p:sldId id="317" r:id="rId10"/>
    <p:sldId id="318" r:id="rId11"/>
    <p:sldId id="300" r:id="rId12"/>
    <p:sldId id="301" r:id="rId13"/>
    <p:sldId id="302" r:id="rId14"/>
    <p:sldId id="303" r:id="rId15"/>
    <p:sldId id="304" r:id="rId16"/>
    <p:sldId id="305" r:id="rId17"/>
    <p:sldId id="306" r:id="rId18"/>
    <p:sldId id="307" r:id="rId19"/>
    <p:sldId id="308" r:id="rId20"/>
    <p:sldId id="309" r:id="rId21"/>
    <p:sldId id="290" r:id="rId22"/>
    <p:sldId id="291" r:id="rId23"/>
    <p:sldId id="292" r:id="rId24"/>
    <p:sldId id="293" r:id="rId25"/>
    <p:sldId id="294" r:id="rId26"/>
    <p:sldId id="295" r:id="rId27"/>
    <p:sldId id="296" r:id="rId28"/>
    <p:sldId id="297" r:id="rId29"/>
    <p:sldId id="298" r:id="rId30"/>
    <p:sldId id="258" r:id="rId31"/>
    <p:sldId id="259" r:id="rId32"/>
    <p:sldId id="260" r:id="rId33"/>
    <p:sldId id="261" r:id="rId34"/>
    <p:sldId id="263" r:id="rId35"/>
    <p:sldId id="264" r:id="rId36"/>
    <p:sldId id="265" r:id="rId37"/>
    <p:sldId id="266" r:id="rId38"/>
    <p:sldId id="267" r:id="rId39"/>
    <p:sldId id="268" r:id="rId40"/>
    <p:sldId id="269" r:id="rId41"/>
    <p:sldId id="270" r:id="rId42"/>
    <p:sldId id="271" r:id="rId43"/>
    <p:sldId id="272" r:id="rId44"/>
    <p:sldId id="273" r:id="rId45"/>
    <p:sldId id="274" r:id="rId46"/>
    <p:sldId id="319" r:id="rId47"/>
    <p:sldId id="320" r:id="rId48"/>
    <p:sldId id="321" r:id="rId49"/>
    <p:sldId id="322" r:id="rId50"/>
    <p:sldId id="323" r:id="rId51"/>
    <p:sldId id="275" r:id="rId52"/>
    <p:sldId id="276" r:id="rId53"/>
    <p:sldId id="277" r:id="rId54"/>
    <p:sldId id="278" r:id="rId55"/>
    <p:sldId id="279" r:id="rId56"/>
    <p:sldId id="281" r:id="rId57"/>
    <p:sldId id="282" r:id="rId58"/>
    <p:sldId id="283" r:id="rId59"/>
    <p:sldId id="284" r:id="rId60"/>
    <p:sldId id="285" r:id="rId61"/>
    <p:sldId id="286" r:id="rId62"/>
    <p:sldId id="333" r:id="rId63"/>
    <p:sldId id="289" r:id="rId64"/>
    <p:sldId id="326" r:id="rId65"/>
    <p:sldId id="288"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90"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Industrial Workers of the World (I.W.W.)</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Established in 1905, this union attempted to unionize the unskilled workers who were usually not recruited by the A.F.L.</a:t>
            </a:r>
          </a:p>
          <a:p>
            <a:r>
              <a:rPr lang="en-US" sz="3200" dirty="0" smtClean="0">
                <a:solidFill>
                  <a:schemeClr val="tx1"/>
                </a:solidFill>
              </a:rPr>
              <a:t>“Wobblies” included blacks, poor sharecroppers, and newly arrived immigrants from eastern Europe.</a:t>
            </a:r>
          </a:p>
          <a:p>
            <a:r>
              <a:rPr lang="en-US" sz="3200" dirty="0" smtClean="0">
                <a:solidFill>
                  <a:schemeClr val="tx1"/>
                </a:solidFill>
              </a:rPr>
              <a:t>Leaders were influenced by Marxism.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268  </a:t>
            </a:r>
            <a:endParaRPr lang="en-US" dirty="0"/>
          </a:p>
        </p:txBody>
      </p:sp>
    </p:spTree>
    <p:extLst>
      <p:ext uri="{BB962C8B-B14F-4D97-AF65-F5344CB8AC3E}">
        <p14:creationId xmlns:p14="http://schemas.microsoft.com/office/powerpoint/2010/main" val="467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Chateau-Thierry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1918, American troops at Chateau-Thierry stopped Germans from crossing the Marne and advancing into Paris.</a:t>
            </a:r>
          </a:p>
          <a:p>
            <a:r>
              <a:rPr lang="en-US" sz="3200" dirty="0" smtClean="0">
                <a:solidFill>
                  <a:schemeClr val="tx1"/>
                </a:solidFill>
              </a:rPr>
              <a:t>One of the first major battles of World War I involving American troops.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349  </a:t>
            </a:r>
            <a:endParaRPr lang="en-US" dirty="0"/>
          </a:p>
        </p:txBody>
      </p:sp>
    </p:spTree>
    <p:extLst>
      <p:ext uri="{BB962C8B-B14F-4D97-AF65-F5344CB8AC3E}">
        <p14:creationId xmlns:p14="http://schemas.microsoft.com/office/powerpoint/2010/main" val="21559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Meuse-Argonne Offensive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American forces played a decisive role in this September to November 1918 Allied offensive.</a:t>
            </a:r>
          </a:p>
          <a:p>
            <a:r>
              <a:rPr lang="en-US" sz="3200" dirty="0" smtClean="0">
                <a:solidFill>
                  <a:schemeClr val="tx1"/>
                </a:solidFill>
              </a:rPr>
              <a:t>Last major American offensive of World War I and helped convince the German general staff that victory was impossible.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350  </a:t>
            </a:r>
            <a:endParaRPr lang="en-US" dirty="0"/>
          </a:p>
        </p:txBody>
      </p:sp>
    </p:spTree>
    <p:extLst>
      <p:ext uri="{BB962C8B-B14F-4D97-AF65-F5344CB8AC3E}">
        <p14:creationId xmlns:p14="http://schemas.microsoft.com/office/powerpoint/2010/main" val="8001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Liberty Bonds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Sold to United States civilians during World War I.</a:t>
            </a:r>
          </a:p>
          <a:p>
            <a:r>
              <a:rPr lang="en-US" sz="3200" dirty="0" smtClean="0">
                <a:solidFill>
                  <a:schemeClr val="tx1"/>
                </a:solidFill>
              </a:rPr>
              <a:t>A holder who paid $10 for a bond could get $13 back if the holder held on to the bond until it matured.</a:t>
            </a:r>
          </a:p>
          <a:p>
            <a:r>
              <a:rPr lang="en-US" sz="3200" dirty="0" smtClean="0">
                <a:solidFill>
                  <a:schemeClr val="tx1"/>
                </a:solidFill>
              </a:rPr>
              <a:t>Were important in financing the war effort, and celebrities helped sell them.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351 </a:t>
            </a:r>
            <a:endParaRPr lang="en-US" dirty="0"/>
          </a:p>
        </p:txBody>
      </p:sp>
    </p:spTree>
    <p:extLst>
      <p:ext uri="{BB962C8B-B14F-4D97-AF65-F5344CB8AC3E}">
        <p14:creationId xmlns:p14="http://schemas.microsoft.com/office/powerpoint/2010/main" val="16296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Lever Food and Fuel Control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August 19177 measure that gave President Wilson the power to regulate the production and consumption of food and fuels  during wartime.</a:t>
            </a:r>
          </a:p>
          <a:p>
            <a:r>
              <a:rPr lang="en-US" sz="3200" dirty="0" smtClean="0">
                <a:solidFill>
                  <a:schemeClr val="tx1"/>
                </a:solidFill>
              </a:rPr>
              <a:t>Some in his administration argued for price controls and rationing, but Wilson instituted voluntary controls instead.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352  </a:t>
            </a:r>
            <a:endParaRPr lang="en-US" dirty="0"/>
          </a:p>
        </p:txBody>
      </p:sp>
    </p:spTree>
    <p:extLst>
      <p:ext uri="{BB962C8B-B14F-4D97-AF65-F5344CB8AC3E}">
        <p14:creationId xmlns:p14="http://schemas.microsoft.com/office/powerpoint/2010/main" val="16039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War Industries Board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Authorized in 1917, this board was to mobilize American industries for the war effort.</a:t>
            </a:r>
          </a:p>
          <a:p>
            <a:r>
              <a:rPr lang="en-US" sz="3200" dirty="0" smtClean="0">
                <a:solidFill>
                  <a:schemeClr val="tx1"/>
                </a:solidFill>
              </a:rPr>
              <a:t>Headed by Wall Street investor Bernard Baruch, who used his influence to get American industries to produce materials useful to the war effort.</a:t>
            </a:r>
          </a:p>
          <a:p>
            <a:r>
              <a:rPr lang="en-US" sz="3200" dirty="0" smtClean="0">
                <a:solidFill>
                  <a:schemeClr val="tx1"/>
                </a:solidFill>
              </a:rPr>
              <a:t>American production increased 22%.</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353  </a:t>
            </a:r>
            <a:endParaRPr lang="en-US" dirty="0"/>
          </a:p>
        </p:txBody>
      </p:sp>
    </p:spTree>
    <p:extLst>
      <p:ext uri="{BB962C8B-B14F-4D97-AF65-F5344CB8AC3E}">
        <p14:creationId xmlns:p14="http://schemas.microsoft.com/office/powerpoint/2010/main" val="279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Committee on Public Information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Created by Woodrow Wilson during World War I to mobilize public opinion for the war.</a:t>
            </a:r>
          </a:p>
          <a:p>
            <a:r>
              <a:rPr lang="en-US" sz="3200" dirty="0" smtClean="0">
                <a:solidFill>
                  <a:schemeClr val="tx1"/>
                </a:solidFill>
              </a:rPr>
              <a:t>The most intensive use of propaganda to that time by the United States.</a:t>
            </a:r>
          </a:p>
          <a:p>
            <a:r>
              <a:rPr lang="en-US" sz="3200" dirty="0" smtClean="0">
                <a:solidFill>
                  <a:schemeClr val="tx1"/>
                </a:solidFill>
              </a:rPr>
              <a:t>Image of “Uncle Sam” was created for this propaganda campaign.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354  </a:t>
            </a:r>
            <a:endParaRPr lang="en-US" dirty="0"/>
          </a:p>
        </p:txBody>
      </p:sp>
    </p:spTree>
    <p:extLst>
      <p:ext uri="{BB962C8B-B14F-4D97-AF65-F5344CB8AC3E}">
        <p14:creationId xmlns:p14="http://schemas.microsoft.com/office/powerpoint/2010/main" val="10058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Espionage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World War I-era law passed in 1917 made it illegal to obstruct the draft process in any way.</a:t>
            </a:r>
          </a:p>
          <a:p>
            <a:r>
              <a:rPr lang="en-US" sz="3200" dirty="0" smtClean="0">
                <a:solidFill>
                  <a:schemeClr val="tx1"/>
                </a:solidFill>
              </a:rPr>
              <a:t>Mandatory prison sentences were imposed on those who interfered with the draft.</a:t>
            </a:r>
          </a:p>
          <a:p>
            <a:r>
              <a:rPr lang="en-US" sz="3200" dirty="0" smtClean="0">
                <a:solidFill>
                  <a:schemeClr val="tx1"/>
                </a:solidFill>
              </a:rPr>
              <a:t>Any material sent through the mail that was said to incite treason could be seized.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355 </a:t>
            </a:r>
            <a:endParaRPr lang="en-US" dirty="0"/>
          </a:p>
        </p:txBody>
      </p:sp>
    </p:spTree>
    <p:extLst>
      <p:ext uri="{BB962C8B-B14F-4D97-AF65-F5344CB8AC3E}">
        <p14:creationId xmlns:p14="http://schemas.microsoft.com/office/powerpoint/2010/main" val="1307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Great Migration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Large numbers of southern blacks moved to the Midwestern and eastern industrial cities beginning with World War I and continuing into the 1940s.</a:t>
            </a:r>
          </a:p>
          <a:p>
            <a:r>
              <a:rPr lang="en-US" sz="3200" dirty="0" smtClean="0">
                <a:solidFill>
                  <a:schemeClr val="tx1"/>
                </a:solidFill>
              </a:rPr>
              <a:t>Workers were needed through originally because of the war and later because of immigration restrictions.</a:t>
            </a:r>
          </a:p>
          <a:p>
            <a:r>
              <a:rPr lang="en-US" sz="3200" dirty="0" smtClean="0">
                <a:solidFill>
                  <a:schemeClr val="tx1"/>
                </a:solidFill>
              </a:rPr>
              <a:t>Many blacks gladly left the racist South.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356 </a:t>
            </a:r>
            <a:endParaRPr lang="en-US" dirty="0"/>
          </a:p>
        </p:txBody>
      </p:sp>
    </p:spTree>
    <p:extLst>
      <p:ext uri="{BB962C8B-B14F-4D97-AF65-F5344CB8AC3E}">
        <p14:creationId xmlns:p14="http://schemas.microsoft.com/office/powerpoint/2010/main" val="1708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Fourteen Points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Woodrow Wilson’s view of a post-World War I world that he hoped the other Allied powers would endorse.</a:t>
            </a:r>
          </a:p>
          <a:p>
            <a:r>
              <a:rPr lang="en-US" sz="3200" dirty="0" smtClean="0">
                <a:solidFill>
                  <a:schemeClr val="tx1"/>
                </a:solidFill>
              </a:rPr>
              <a:t>Wilson’s vision included elimination of secret treaties, arms reductions, national self-determination, and the creation of a League of Nations.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357  </a:t>
            </a:r>
            <a:endParaRPr lang="en-US" dirty="0"/>
          </a:p>
        </p:txBody>
      </p:sp>
    </p:spTree>
    <p:extLst>
      <p:ext uri="{BB962C8B-B14F-4D97-AF65-F5344CB8AC3E}">
        <p14:creationId xmlns:p14="http://schemas.microsoft.com/office/powerpoint/2010/main" val="10240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League of Nations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International body of nations that was proposed by Woodrow Wilson and was adopted at the Versailles Peace Treaty ending World War I.</a:t>
            </a:r>
          </a:p>
          <a:p>
            <a:r>
              <a:rPr lang="en-US" sz="3200" dirty="0" smtClean="0">
                <a:solidFill>
                  <a:schemeClr val="tx1"/>
                </a:solidFill>
              </a:rPr>
              <a:t>Was never an effective body in reducing international tensions, in part because the United States never joined.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358 </a:t>
            </a:r>
            <a:endParaRPr lang="en-US" dirty="0"/>
          </a:p>
        </p:txBody>
      </p:sp>
    </p:spTree>
    <p:extLst>
      <p:ext uri="{BB962C8B-B14F-4D97-AF65-F5344CB8AC3E}">
        <p14:creationId xmlns:p14="http://schemas.microsoft.com/office/powerpoint/2010/main" val="1458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Central Powers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alliance of Germany, Austria-Hungry, the Ottoman Empire, and Bulgaria.</a:t>
            </a:r>
          </a:p>
          <a:p>
            <a:r>
              <a:rPr lang="en-US" sz="3200" dirty="0" smtClean="0">
                <a:solidFill>
                  <a:schemeClr val="tx1"/>
                </a:solidFill>
              </a:rPr>
              <a:t>Was opposed in World War I by Britain, France, Russia, and later the United States.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340  </a:t>
            </a:r>
            <a:endParaRPr lang="en-US" dirty="0"/>
          </a:p>
        </p:txBody>
      </p:sp>
    </p:spTree>
    <p:extLst>
      <p:ext uri="{BB962C8B-B14F-4D97-AF65-F5344CB8AC3E}">
        <p14:creationId xmlns:p14="http://schemas.microsoft.com/office/powerpoint/2010/main" val="20250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“Irreconcilables”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After World War I, this group of U.S. senators was opposed to a continued American presence in Europe any form.</a:t>
            </a:r>
          </a:p>
          <a:p>
            <a:r>
              <a:rPr lang="en-US" sz="3200" dirty="0" smtClean="0">
                <a:solidFill>
                  <a:schemeClr val="tx1"/>
                </a:solidFill>
              </a:rPr>
              <a:t>Influential in preventing the passage of the Versailles Treaty in the Senate.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360 </a:t>
            </a:r>
            <a:endParaRPr lang="en-US" dirty="0"/>
          </a:p>
        </p:txBody>
      </p:sp>
    </p:spTree>
    <p:extLst>
      <p:ext uri="{BB962C8B-B14F-4D97-AF65-F5344CB8AC3E}">
        <p14:creationId xmlns:p14="http://schemas.microsoft.com/office/powerpoint/2010/main" val="3503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“Reservationists”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 in the United States Senate led by Henry Cabot Lodge that was opposed to Sections of the Versailles Treaty.</a:t>
            </a:r>
          </a:p>
          <a:p>
            <a:r>
              <a:rPr lang="en-US" sz="3200" dirty="0" smtClean="0">
                <a:solidFill>
                  <a:schemeClr val="tx1"/>
                </a:solidFill>
              </a:rPr>
              <a:t>Concerned that if the United States joined the League of Nations, American troops could be deployed without congressional approval.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361 </a:t>
            </a:r>
            <a:endParaRPr lang="en-US" dirty="0"/>
          </a:p>
        </p:txBody>
      </p:sp>
    </p:spTree>
    <p:extLst>
      <p:ext uri="{BB962C8B-B14F-4D97-AF65-F5344CB8AC3E}">
        <p14:creationId xmlns:p14="http://schemas.microsoft.com/office/powerpoint/2010/main" val="21274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Sedition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1918 act that stated it was illegal to criticize the government, the Constitution, the U.S. Army, or the U.S. Navy.</a:t>
            </a:r>
          </a:p>
          <a:p>
            <a:r>
              <a:rPr lang="en-US" sz="3200" dirty="0" smtClean="0">
                <a:solidFill>
                  <a:schemeClr val="tx1"/>
                </a:solidFill>
              </a:rPr>
              <a:t>Socialist leader Eugene Debs received  a 3-year sentence for criticizing militarism, and hundreds of others went to prison.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362 </a:t>
            </a:r>
            <a:endParaRPr lang="en-US" dirty="0"/>
          </a:p>
        </p:txBody>
      </p:sp>
    </p:spTree>
    <p:extLst>
      <p:ext uri="{BB962C8B-B14F-4D97-AF65-F5344CB8AC3E}">
        <p14:creationId xmlns:p14="http://schemas.microsoft.com/office/powerpoint/2010/main" val="14106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Universal Negro Improvement Association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Black organization of the early 1920s founded by Marcus Garvey, who argued that blacks should disassociate themselves from the “evils” of white society.</a:t>
            </a:r>
          </a:p>
          <a:p>
            <a:r>
              <a:rPr lang="en-US" sz="3200" dirty="0" smtClean="0">
                <a:solidFill>
                  <a:schemeClr val="tx1"/>
                </a:solidFill>
              </a:rPr>
              <a:t>Organized a “back to Africa” movement, and encouraged independent black businesses.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372  </a:t>
            </a:r>
            <a:endParaRPr lang="en-US" dirty="0"/>
          </a:p>
        </p:txBody>
      </p:sp>
    </p:spTree>
    <p:extLst>
      <p:ext uri="{BB962C8B-B14F-4D97-AF65-F5344CB8AC3E}">
        <p14:creationId xmlns:p14="http://schemas.microsoft.com/office/powerpoint/2010/main" val="6662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Red Scare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vigorous repression of radicals, “political subversives,” and “undesirable” immigrant groups took place in the years immediately following World War I.</a:t>
            </a:r>
          </a:p>
          <a:p>
            <a:r>
              <a:rPr lang="en-US" sz="3200" dirty="0" smtClean="0">
                <a:solidFill>
                  <a:schemeClr val="tx1"/>
                </a:solidFill>
              </a:rPr>
              <a:t>Nearly 6,500 “radicals” were arrested and sent to jail, while nearly 500 immigrants were deported.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373 </a:t>
            </a:r>
            <a:endParaRPr lang="en-US" dirty="0"/>
          </a:p>
        </p:txBody>
      </p:sp>
    </p:spTree>
    <p:extLst>
      <p:ext uri="{BB962C8B-B14F-4D97-AF65-F5344CB8AC3E}">
        <p14:creationId xmlns:p14="http://schemas.microsoft.com/office/powerpoint/2010/main" val="40422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Palmer Raids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Part of the Red Scare, these were measures to hunt out political radicals and immigrants who were potential threats to American security.</a:t>
            </a:r>
          </a:p>
          <a:p>
            <a:r>
              <a:rPr lang="en-US" sz="3200" dirty="0" smtClean="0">
                <a:solidFill>
                  <a:schemeClr val="tx1"/>
                </a:solidFill>
              </a:rPr>
              <a:t>Organized by Attorney General A. Mitchell Palmer (and carried out by J. Edgar Hoover), these raids arrested 5,500 people.  However, there was little evidence found.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374  </a:t>
            </a:r>
            <a:endParaRPr lang="en-US" dirty="0"/>
          </a:p>
        </p:txBody>
      </p:sp>
    </p:spTree>
    <p:extLst>
      <p:ext uri="{BB962C8B-B14F-4D97-AF65-F5344CB8AC3E}">
        <p14:creationId xmlns:p14="http://schemas.microsoft.com/office/powerpoint/2010/main" val="17518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Selective Service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Stated that all men between the ages of 20 and 45 had to be registered for possible military service. Used in case draft became necessary.  </a:t>
            </a:r>
          </a:p>
          <a:p>
            <a:r>
              <a:rPr lang="en-US" sz="3200" dirty="0" smtClean="0">
                <a:solidFill>
                  <a:schemeClr val="tx1"/>
                </a:solidFill>
              </a:rPr>
              <a:t>Overall, 3 million men were drafted into the army, another 2 million volunteered.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Tree>
    <p:extLst>
      <p:ext uri="{BB962C8B-B14F-4D97-AF65-F5344CB8AC3E}">
        <p14:creationId xmlns:p14="http://schemas.microsoft.com/office/powerpoint/2010/main" val="39815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Birth of a Nation</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Epic movie released by director D.W. Griffith in 1915.</a:t>
            </a:r>
          </a:p>
          <a:p>
            <a:r>
              <a:rPr lang="en-US" sz="3200" dirty="0" smtClean="0">
                <a:solidFill>
                  <a:schemeClr val="tx1"/>
                </a:solidFill>
              </a:rPr>
              <a:t>Portrayed Reconstruction as a time when Southern blacks threatened basic American values, which the KKK protected.</a:t>
            </a:r>
          </a:p>
          <a:p>
            <a:r>
              <a:rPr lang="en-US" sz="3200" dirty="0" smtClean="0">
                <a:solidFill>
                  <a:schemeClr val="tx1"/>
                </a:solidFill>
              </a:rPr>
              <a:t>Was applauded by many including President Woodrow Wilson.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  </a:t>
            </a:r>
            <a:endParaRPr lang="en-US" dirty="0"/>
          </a:p>
        </p:txBody>
      </p:sp>
    </p:spTree>
    <p:extLst>
      <p:ext uri="{BB962C8B-B14F-4D97-AF65-F5344CB8AC3E}">
        <p14:creationId xmlns:p14="http://schemas.microsoft.com/office/powerpoint/2010/main" val="31457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National Culture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Happens when a general unity of tastes and a commonality of cultural experience exist in a country.</a:t>
            </a:r>
          </a:p>
          <a:p>
            <a:r>
              <a:rPr lang="en-US" sz="3200" dirty="0" smtClean="0">
                <a:solidFill>
                  <a:schemeClr val="tx1"/>
                </a:solidFill>
              </a:rPr>
              <a:t>Occurred in America for the first time in the 1920s, as many people saw the same movies, read the same magazines, and heard the same things on the radio.</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366 </a:t>
            </a:r>
            <a:endParaRPr lang="en-US" dirty="0"/>
          </a:p>
        </p:txBody>
      </p:sp>
    </p:spTree>
    <p:extLst>
      <p:ext uri="{BB962C8B-B14F-4D97-AF65-F5344CB8AC3E}">
        <p14:creationId xmlns:p14="http://schemas.microsoft.com/office/powerpoint/2010/main" val="14338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Advertising Age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Described America’s consumer culture in the 1920s.</a:t>
            </a:r>
          </a:p>
          <a:p>
            <a:r>
              <a:rPr lang="en-US" sz="3200" dirty="0" smtClean="0">
                <a:solidFill>
                  <a:schemeClr val="tx1"/>
                </a:solidFill>
              </a:rPr>
              <a:t>In this decade, advertising began to significantly influence the choices of consumers.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368 </a:t>
            </a:r>
            <a:endParaRPr lang="en-US" dirty="0"/>
          </a:p>
        </p:txBody>
      </p:sp>
    </p:spTree>
    <p:extLst>
      <p:ext uri="{BB962C8B-B14F-4D97-AF65-F5344CB8AC3E}">
        <p14:creationId xmlns:p14="http://schemas.microsoft.com/office/powerpoint/2010/main" val="341592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National Security League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Founded in 1914 and preached patriotism and preparation for war.</a:t>
            </a:r>
          </a:p>
          <a:p>
            <a:r>
              <a:rPr lang="en-US" sz="3200" dirty="0" smtClean="0">
                <a:solidFill>
                  <a:schemeClr val="tx1"/>
                </a:solidFill>
              </a:rPr>
              <a:t>In 1915, it successfully lobbied government officials to set up camps to prepare men for military life and combat.</a:t>
            </a:r>
          </a:p>
          <a:p>
            <a:r>
              <a:rPr lang="en-US" sz="3200" dirty="0" smtClean="0">
                <a:solidFill>
                  <a:schemeClr val="tx1"/>
                </a:solidFill>
              </a:rPr>
              <a:t>In 1917, it lobbied against immigration.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341 </a:t>
            </a:r>
            <a:endParaRPr lang="en-US" dirty="0"/>
          </a:p>
        </p:txBody>
      </p:sp>
    </p:spTree>
    <p:extLst>
      <p:ext uri="{BB962C8B-B14F-4D97-AF65-F5344CB8AC3E}">
        <p14:creationId xmlns:p14="http://schemas.microsoft.com/office/powerpoint/2010/main" val="14485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Teapot Dome Scandal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Took place during the presidency of Warren G. Harding.</a:t>
            </a:r>
          </a:p>
          <a:p>
            <a:r>
              <a:rPr lang="en-US" sz="3200" dirty="0" smtClean="0">
                <a:solidFill>
                  <a:schemeClr val="tx1"/>
                </a:solidFill>
              </a:rPr>
              <a:t>The secretary of the interior accepted bribes from oil companies for access to government oil reserves as Teapot Dome, Wyoming.</a:t>
            </a:r>
          </a:p>
          <a:p>
            <a:r>
              <a:rPr lang="en-US" sz="3200" dirty="0" smtClean="0">
                <a:solidFill>
                  <a:schemeClr val="tx1"/>
                </a:solidFill>
              </a:rPr>
              <a:t>Harding died before he could clear up the scandal.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371  </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Emergency Quota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Also called the Johnson Act, this 1921 bill limited immigration from Southern and Eastern  Europe.</a:t>
            </a:r>
          </a:p>
          <a:p>
            <a:r>
              <a:rPr lang="en-US" sz="3200" dirty="0" smtClean="0">
                <a:solidFill>
                  <a:schemeClr val="tx1"/>
                </a:solidFill>
              </a:rPr>
              <a:t>Stated that in a year, total immigration from any country could only equal 3% of the number of immigrants from that country living in the United States in 1910.</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375  </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National Origins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This very restrictive immigration legislation, passed in </a:t>
            </a:r>
            <a:r>
              <a:rPr lang="en-US" sz="3200" dirty="0" smtClean="0">
                <a:solidFill>
                  <a:schemeClr val="tx1"/>
                </a:solidFill>
              </a:rPr>
              <a:t>1924, </a:t>
            </a:r>
            <a:r>
              <a:rPr lang="en-US" sz="3200" dirty="0" smtClean="0">
                <a:solidFill>
                  <a:schemeClr val="tx1"/>
                </a:solidFill>
              </a:rPr>
              <a:t>lowered immigration to 2% of each nationalist as found in the 1890 census.</a:t>
            </a:r>
          </a:p>
          <a:p>
            <a:r>
              <a:rPr lang="en-US" sz="3200" dirty="0" smtClean="0">
                <a:solidFill>
                  <a:schemeClr val="tx1"/>
                </a:solidFill>
              </a:rPr>
              <a:t>This lowered immigration dramatically, and, quite intentionally, almost ended immigration from Southern and Eastern Europe.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376  </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Speakeasies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the Prohibition era, these urban clubs illegally sold alcohol to patrons.</a:t>
            </a:r>
          </a:p>
          <a:p>
            <a:r>
              <a:rPr lang="en-US" sz="3200" dirty="0" smtClean="0">
                <a:solidFill>
                  <a:schemeClr val="tx1"/>
                </a:solidFill>
              </a:rPr>
              <a:t>The sheer number of speakeasies in a city such as New York demonstrated the difficulty of enforcing a law such as prohibition.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377  </a:t>
            </a:r>
            <a:endParaRPr lang="en-US" dirty="0"/>
          </a:p>
        </p:txBody>
      </p:sp>
    </p:spTree>
    <p:extLst>
      <p:ext uri="{BB962C8B-B14F-4D97-AF65-F5344CB8AC3E}">
        <p14:creationId xmlns:p14="http://schemas.microsoft.com/office/powerpoint/2010/main" val="1836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Scopes Trial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1925, Tennessee teacher John Scopes was charged with teaching evolution in violation of state law.</a:t>
            </a:r>
          </a:p>
          <a:p>
            <a:r>
              <a:rPr lang="en-US" sz="3200" dirty="0" smtClean="0">
                <a:solidFill>
                  <a:schemeClr val="tx1"/>
                </a:solidFill>
              </a:rPr>
              <a:t>The American Civil Liberties Union hired Clarence Darrow to defend Scopes, while the chief prosecutor was three-time presidential candidate William Jennings Bryan.</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378  </a:t>
            </a:r>
            <a:endParaRPr lang="en-US" dirty="0"/>
          </a:p>
        </p:txBody>
      </p:sp>
    </p:spTree>
    <p:extLst>
      <p:ext uri="{BB962C8B-B14F-4D97-AF65-F5344CB8AC3E}">
        <p14:creationId xmlns:p14="http://schemas.microsoft.com/office/powerpoint/2010/main" val="20774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Creationism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Belief in the Biblical account of the origin of the universe and the origin of man.</a:t>
            </a:r>
          </a:p>
          <a:p>
            <a:r>
              <a:rPr lang="en-US" sz="3200" dirty="0" smtClean="0">
                <a:solidFill>
                  <a:schemeClr val="tx1"/>
                </a:solidFill>
              </a:rPr>
              <a:t>Believers in creationism and believers in evolution both had their day in court during the 1925 Scopes Trial.</a:t>
            </a:r>
          </a:p>
          <a:p>
            <a:r>
              <a:rPr lang="en-US" sz="3200" dirty="0" smtClean="0">
                <a:solidFill>
                  <a:schemeClr val="tx1"/>
                </a:solidFill>
              </a:rPr>
              <a:t>Scopes lost, but defense attorney Darrow made fun of prosecutor Bryan’s creationism.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379 </a:t>
            </a:r>
            <a:endParaRPr lang="en-US" dirty="0"/>
          </a:p>
        </p:txBody>
      </p:sp>
    </p:spTree>
    <p:extLst>
      <p:ext uri="{BB962C8B-B14F-4D97-AF65-F5344CB8AC3E}">
        <p14:creationId xmlns:p14="http://schemas.microsoft.com/office/powerpoint/2010/main" val="220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Jazz Age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Term used to describe the image of the liberated, urbanized 1920s, with a flapper as the dominant symbol of the era.</a:t>
            </a:r>
          </a:p>
          <a:p>
            <a:r>
              <a:rPr lang="en-US" sz="3200" dirty="0" smtClean="0">
                <a:solidFill>
                  <a:schemeClr val="tx1"/>
                </a:solidFill>
              </a:rPr>
              <a:t>Many rural, fundamentalist Americans deeply resented the changes in American culture that occurred in the “Roaring Twenties.”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380  </a:t>
            </a:r>
            <a:endParaRPr lang="en-US" dirty="0"/>
          </a:p>
        </p:txBody>
      </p:sp>
    </p:spTree>
    <p:extLst>
      <p:ext uri="{BB962C8B-B14F-4D97-AF65-F5344CB8AC3E}">
        <p14:creationId xmlns:p14="http://schemas.microsoft.com/office/powerpoint/2010/main" val="24349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Flapper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“New Woman” of the 1920s, who wore short skirts and had bobbed hair.</a:t>
            </a:r>
          </a:p>
          <a:p>
            <a:r>
              <a:rPr lang="en-US" sz="3200" dirty="0" smtClean="0">
                <a:solidFill>
                  <a:schemeClr val="tx1"/>
                </a:solidFill>
              </a:rPr>
              <a:t>Rejected many of the social regulations that controlled women of previous generations.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381  </a:t>
            </a:r>
            <a:endParaRPr lang="en-US" dirty="0"/>
          </a:p>
        </p:txBody>
      </p:sp>
    </p:spTree>
    <p:extLst>
      <p:ext uri="{BB962C8B-B14F-4D97-AF65-F5344CB8AC3E}">
        <p14:creationId xmlns:p14="http://schemas.microsoft.com/office/powerpoint/2010/main" val="181577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The Jazz Singer</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1927 film staring Al Jolson was the first movie with sound.</a:t>
            </a:r>
          </a:p>
          <a:p>
            <a:r>
              <a:rPr lang="en-US" sz="3200" dirty="0" smtClean="0">
                <a:solidFill>
                  <a:schemeClr val="tx1"/>
                </a:solidFill>
              </a:rPr>
              <a:t>The story of the film deals with a young Jewish man who has to choose between the “modern” and his Jewish past.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382  </a:t>
            </a:r>
            <a:endParaRPr lang="en-US" dirty="0"/>
          </a:p>
        </p:txBody>
      </p:sp>
    </p:spTree>
    <p:extLst>
      <p:ext uri="{BB962C8B-B14F-4D97-AF65-F5344CB8AC3E}">
        <p14:creationId xmlns:p14="http://schemas.microsoft.com/office/powerpoint/2010/main" val="378957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“Lost Generation”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 of American intellectuals that viewed America in the 1920s as bigoted, intellectually shallow, and consumed by the quest for the dollar.</a:t>
            </a:r>
          </a:p>
          <a:p>
            <a:r>
              <a:rPr lang="en-US" sz="3200" dirty="0" smtClean="0">
                <a:solidFill>
                  <a:schemeClr val="tx1"/>
                </a:solidFill>
              </a:rPr>
              <a:t>Many went to Paris to live and work.</a:t>
            </a:r>
          </a:p>
          <a:p>
            <a:r>
              <a:rPr lang="en-US" sz="3200" dirty="0" smtClean="0">
                <a:solidFill>
                  <a:schemeClr val="tx1"/>
                </a:solidFill>
              </a:rPr>
              <a:t>Ernest Hemingway wrote of the in </a:t>
            </a:r>
            <a:r>
              <a:rPr lang="en-US" sz="3200" i="1" dirty="0" smtClean="0">
                <a:solidFill>
                  <a:schemeClr val="tx1"/>
                </a:solidFill>
              </a:rPr>
              <a:t>The Sun Also Rises</a:t>
            </a:r>
            <a:r>
              <a:rPr lang="en-US" sz="3200" dirty="0" smtClean="0">
                <a:solidFill>
                  <a:schemeClr val="tx1"/>
                </a:solidFill>
              </a:rPr>
              <a: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383 </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Lusitania</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British liner sunk off the coast of Ireland by a German U-boat on May 7, 1915.</a:t>
            </a:r>
          </a:p>
          <a:p>
            <a:r>
              <a:rPr lang="en-US" sz="3200" dirty="0" smtClean="0">
                <a:solidFill>
                  <a:schemeClr val="tx1"/>
                </a:solidFill>
              </a:rPr>
              <a:t>128 Americans were among the almost 1,200 dead.</a:t>
            </a:r>
          </a:p>
          <a:p>
            <a:r>
              <a:rPr lang="en-US" sz="3200" dirty="0" smtClean="0">
                <a:solidFill>
                  <a:schemeClr val="tx1"/>
                </a:solidFill>
              </a:rPr>
              <a:t>The sinking cause outrage in the United States, and drew the U.S. closer to war with Germany.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343  </a:t>
            </a:r>
            <a:endParaRPr lang="en-US" dirty="0"/>
          </a:p>
        </p:txBody>
      </p:sp>
    </p:spTree>
    <p:extLst>
      <p:ext uri="{BB962C8B-B14F-4D97-AF65-F5344CB8AC3E}">
        <p14:creationId xmlns:p14="http://schemas.microsoft.com/office/powerpoint/2010/main" val="39042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Harlem Renaissance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Lack literary and artistic movement centered on Harlem that lasted from the 1920s into the early 1930s.</a:t>
            </a:r>
          </a:p>
          <a:p>
            <a:r>
              <a:rPr lang="en-US" sz="3200" dirty="0" smtClean="0">
                <a:solidFill>
                  <a:schemeClr val="tx1"/>
                </a:solidFill>
              </a:rPr>
              <a:t>Both celebrated and lamented black life in America.</a:t>
            </a:r>
          </a:p>
          <a:p>
            <a:r>
              <a:rPr lang="en-US" sz="3200" dirty="0" smtClean="0">
                <a:solidFill>
                  <a:schemeClr val="tx1"/>
                </a:solidFill>
              </a:rPr>
              <a:t>Langston Hughes and Zora Neale Hurston were two famous writers of this movement.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384  </a:t>
            </a:r>
            <a:endParaRPr lang="en-US" dirty="0"/>
          </a:p>
        </p:txBody>
      </p:sp>
    </p:spTree>
    <p:extLst>
      <p:ext uri="{BB962C8B-B14F-4D97-AF65-F5344CB8AC3E}">
        <p14:creationId xmlns:p14="http://schemas.microsoft.com/office/powerpoint/2010/main" val="350591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Prohibition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Partly as a war measure to conserve grain, partly as the culmination of a long campaign by temperance groups, the 18</a:t>
            </a:r>
            <a:r>
              <a:rPr lang="en-US" sz="3200" baseline="30000" dirty="0" smtClean="0">
                <a:solidFill>
                  <a:schemeClr val="tx1"/>
                </a:solidFill>
              </a:rPr>
              <a:t>th</a:t>
            </a:r>
            <a:r>
              <a:rPr lang="en-US" sz="3200" dirty="0" smtClean="0">
                <a:solidFill>
                  <a:schemeClr val="tx1"/>
                </a:solidFill>
              </a:rPr>
              <a:t> amendment prohibited the sale, manufacture, or transportation of liquor was ratified in 1919 and went into effect in 1920.</a:t>
            </a:r>
          </a:p>
          <a:p>
            <a:r>
              <a:rPr lang="en-US" sz="3200" dirty="0" smtClean="0">
                <a:solidFill>
                  <a:schemeClr val="tx1"/>
                </a:solidFill>
              </a:rPr>
              <a:t>Was repealed in 1933.</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385  </a:t>
            </a:r>
            <a:endParaRPr lang="en-US" dirty="0"/>
          </a:p>
        </p:txBody>
      </p:sp>
    </p:spTree>
    <p:extLst>
      <p:ext uri="{BB962C8B-B14F-4D97-AF65-F5344CB8AC3E}">
        <p14:creationId xmlns:p14="http://schemas.microsoft.com/office/powerpoint/2010/main" val="16367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Sacco and Vanzetti</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Italian immigrants accused of murdering two employees of a Massachusetts shoe company in 1920.</a:t>
            </a:r>
          </a:p>
          <a:p>
            <a:r>
              <a:rPr lang="en-US" sz="3200" dirty="0" smtClean="0">
                <a:solidFill>
                  <a:schemeClr val="tx1"/>
                </a:solidFill>
              </a:rPr>
              <a:t>Because they were anarchists as well as immigrants, many believed that nativist prejudice tainted their trial.</a:t>
            </a:r>
          </a:p>
          <a:p>
            <a:r>
              <a:rPr lang="en-US" sz="3200" dirty="0" smtClean="0">
                <a:solidFill>
                  <a:schemeClr val="tx1"/>
                </a:solidFill>
              </a:rPr>
              <a:t>After protests, they were executed in 1927.</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386  </a:t>
            </a:r>
            <a:endParaRPr lang="en-US" dirty="0"/>
          </a:p>
        </p:txBody>
      </p:sp>
    </p:spTree>
    <p:extLst>
      <p:ext uri="{BB962C8B-B14F-4D97-AF65-F5344CB8AC3E}">
        <p14:creationId xmlns:p14="http://schemas.microsoft.com/office/powerpoint/2010/main" val="341847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Installment Plan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Purchasing plan that emerged in the 1920s to facilitate consumption.</a:t>
            </a:r>
          </a:p>
          <a:p>
            <a:r>
              <a:rPr lang="en-US" sz="3200" dirty="0" smtClean="0">
                <a:solidFill>
                  <a:schemeClr val="tx1"/>
                </a:solidFill>
              </a:rPr>
              <a:t>Instead of waiting to save the purchase price, consumers could make 36-48 “easy” payments on a refrigerator or an automobile.</a:t>
            </a:r>
          </a:p>
          <a:p>
            <a:r>
              <a:rPr lang="en-US" sz="3200" dirty="0" smtClean="0">
                <a:solidFill>
                  <a:schemeClr val="tx1"/>
                </a:solidFill>
              </a:rPr>
              <a:t>With most cars bout on credit by 1928, some economists foresaw economic danger.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387  </a:t>
            </a:r>
            <a:endParaRPr lang="en-US" dirty="0"/>
          </a:p>
        </p:txBody>
      </p:sp>
    </p:spTree>
    <p:extLst>
      <p:ext uri="{BB962C8B-B14F-4D97-AF65-F5344CB8AC3E}">
        <p14:creationId xmlns:p14="http://schemas.microsoft.com/office/powerpoint/2010/main" val="27969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Charles Lindbergh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May 21, 1927, Lindbergh completed the first transatlantic flight from New York to Paris.</a:t>
            </a:r>
          </a:p>
          <a:p>
            <a:r>
              <a:rPr lang="en-US" sz="3200" dirty="0" smtClean="0">
                <a:solidFill>
                  <a:schemeClr val="tx1"/>
                </a:solidFill>
              </a:rPr>
              <a:t>This solo feat made Lindbergh the most celebrated hero of the 1920s, and many songs and headlines were devoted to him.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388  </a:t>
            </a:r>
            <a:endParaRPr lang="en-US" dirty="0"/>
          </a:p>
        </p:txBody>
      </p:sp>
    </p:spTree>
    <p:extLst>
      <p:ext uri="{BB962C8B-B14F-4D97-AF65-F5344CB8AC3E}">
        <p14:creationId xmlns:p14="http://schemas.microsoft.com/office/powerpoint/2010/main" val="13344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Return to “normalcy”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t>During the 1920 campaign, Warren G. Harding promised a return to "normalcy" - the way life was before WW I.</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“Welfare Capitalism”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the 1920s, some employers adopted a system known as “welfare capitalism,” which provided workers with fringe benefits such as shorter workweeks and retirement pensions.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 Phillip Randolph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pPr lvl="0"/>
            <a:r>
              <a:rPr lang="en-US" sz="3200" dirty="0" smtClean="0">
                <a:solidFill>
                  <a:schemeClr val="tx1"/>
                </a:solidFill>
              </a:rPr>
              <a:t>The Brotherhood of Sleeping Car Porters, founded in 1925 and led for years by A. Philip Randolph was a vigorous union, led by an African American, and representing a virtually all-black work force.  </a:t>
            </a:r>
          </a:p>
          <a:p>
            <a:pPr lvl="0"/>
            <a:r>
              <a:rPr lang="en-US" sz="3200" dirty="0" smtClean="0">
                <a:solidFill>
                  <a:schemeClr val="tx1"/>
                </a:solidFill>
              </a:rPr>
              <a:t>Over time, Randolph won some significant gains for his members—increased wages, shorter working hours, and other benefits.  He also enlisted the union battles for civil rights for African Americans.</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McNairy-Haugen Bill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pPr lvl="0"/>
            <a:r>
              <a:rPr lang="en-US" sz="3200" dirty="0" smtClean="0">
                <a:solidFill>
                  <a:schemeClr val="tx1"/>
                </a:solidFill>
              </a:rPr>
              <a:t> The bill was a plan to raise the prices of farm products. The government could buy and sell the commodities at world price and tariff. Surplus sold abroad. It was vetoes twice by Coolidge. It was the forerunner of the 1930's agricultural programs.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 Scott Fitzgerald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Most critics regard the </a:t>
            </a:r>
            <a:r>
              <a:rPr lang="en-US" sz="3200" i="1" dirty="0" smtClean="0">
                <a:solidFill>
                  <a:schemeClr val="tx1"/>
                </a:solidFill>
              </a:rPr>
              <a:t>The Great Gatsby</a:t>
            </a:r>
            <a:r>
              <a:rPr lang="en-US" sz="3200" dirty="0" smtClean="0">
                <a:solidFill>
                  <a:schemeClr val="tx1"/>
                </a:solidFill>
              </a:rPr>
              <a:t> as his finest work. Written in 1925, it tells of an idealist who is gradually destroyed by the influence of the wealthy, pleasure-seeking people around him.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Sussex Pledge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After a German U-boat sank the French liner </a:t>
            </a:r>
            <a:r>
              <a:rPr lang="en-US" sz="3200" i="1" dirty="0" smtClean="0">
                <a:solidFill>
                  <a:schemeClr val="tx1"/>
                </a:solidFill>
              </a:rPr>
              <a:t>Sussex</a:t>
            </a:r>
            <a:r>
              <a:rPr lang="en-US" sz="3200" dirty="0" smtClean="0">
                <a:solidFill>
                  <a:schemeClr val="tx1"/>
                </a:solidFill>
              </a:rPr>
              <a:t> in March 1916, injuring 6 Americans, President Wilson demanded that Germany refrain from attacking passenger ships.</a:t>
            </a:r>
          </a:p>
          <a:p>
            <a:r>
              <a:rPr lang="en-US" sz="3200" dirty="0" smtClean="0">
                <a:solidFill>
                  <a:schemeClr val="tx1"/>
                </a:solidFill>
              </a:rPr>
              <a:t>In the Sussex Pledge, the Germans said they would stop these attacks for a time.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344  </a:t>
            </a:r>
            <a:endParaRPr lang="en-US" dirty="0"/>
          </a:p>
        </p:txBody>
      </p:sp>
    </p:spTree>
    <p:extLst>
      <p:ext uri="{BB962C8B-B14F-4D97-AF65-F5344CB8AC3E}">
        <p14:creationId xmlns:p14="http://schemas.microsoft.com/office/powerpoint/2010/main" val="21491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The Ohio Gang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Friends of Harding, from Ohio, who he placed in his cabinet.  Mostly associated with scandals and corruption.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22</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smtClean="0">
                <a:solidFill>
                  <a:schemeClr val="tx1"/>
                </a:solidFill>
                <a:latin typeface="Aharoni" panose="02010803020104030203" pitchFamily="2" charset="-79"/>
                <a:cs typeface="Aharoni" panose="02010803020104030203" pitchFamily="2" charset="-79"/>
              </a:rPr>
              <a:t>National Association for the Advancement of Colored People (NAACP)</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Formed in 1909, this organization fought for the rights of blacks in America.</a:t>
            </a:r>
          </a:p>
          <a:p>
            <a:r>
              <a:rPr lang="en-US" sz="3200" dirty="0" smtClean="0">
                <a:solidFill>
                  <a:schemeClr val="tx1"/>
                </a:solidFill>
              </a:rPr>
              <a:t>Originally went to court for the plaintiff in the </a:t>
            </a:r>
            <a:r>
              <a:rPr lang="en-US" sz="3200" i="1" dirty="0" smtClean="0">
                <a:solidFill>
                  <a:schemeClr val="tx1"/>
                </a:solidFill>
              </a:rPr>
              <a:t>Brown</a:t>
            </a:r>
            <a:r>
              <a:rPr lang="en-US" sz="3200" dirty="0" smtClean="0">
                <a:solidFill>
                  <a:schemeClr val="tx1"/>
                </a:solidFill>
              </a:rPr>
              <a:t> v. </a:t>
            </a:r>
            <a:r>
              <a:rPr lang="en-US" sz="3200" i="1" dirty="0" smtClean="0">
                <a:solidFill>
                  <a:schemeClr val="tx1"/>
                </a:solidFill>
              </a:rPr>
              <a:t>Board of Education</a:t>
            </a:r>
            <a:r>
              <a:rPr lang="en-US" sz="3200" dirty="0" smtClean="0">
                <a:solidFill>
                  <a:schemeClr val="tx1"/>
                </a:solidFill>
              </a:rPr>
              <a:t> (1954) case with Thurgood Marshall as the main attorney.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334  </a:t>
            </a:r>
            <a:endParaRPr lang="en-US" dirty="0"/>
          </a:p>
        </p:txBody>
      </p:sp>
    </p:spTree>
    <p:extLst>
      <p:ext uri="{BB962C8B-B14F-4D97-AF65-F5344CB8AC3E}">
        <p14:creationId xmlns:p14="http://schemas.microsoft.com/office/powerpoint/2010/main" val="336618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Speculation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Practice of purchasing either land or stocks with the intent of selling them for a higher price later.</a:t>
            </a:r>
          </a:p>
          <a:p>
            <a:r>
              <a:rPr lang="en-US" sz="3200" dirty="0" smtClean="0">
                <a:solidFill>
                  <a:schemeClr val="tx1"/>
                </a:solidFill>
              </a:rPr>
              <a:t>After the Homestead Act and other acts that opened up the western United States for settlement, many speculators purchased land with no intent of ever settling on it.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389  </a:t>
            </a:r>
            <a:endParaRPr lang="en-US" dirty="0"/>
          </a:p>
        </p:txBody>
      </p:sp>
    </p:spTree>
    <p:extLst>
      <p:ext uri="{BB962C8B-B14F-4D97-AF65-F5344CB8AC3E}">
        <p14:creationId xmlns:p14="http://schemas.microsoft.com/office/powerpoint/2010/main" val="50176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“On the Margin”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Practice in the 1920s of buying stock and only paying inn cash 10% of the value of that stock.</a:t>
            </a:r>
          </a:p>
          <a:p>
            <a:r>
              <a:rPr lang="en-US" sz="3200" dirty="0" smtClean="0">
                <a:solidFill>
                  <a:schemeClr val="tx1"/>
                </a:solidFill>
              </a:rPr>
              <a:t>The buyer could easily borrow the rest.</a:t>
            </a:r>
          </a:p>
          <a:p>
            <a:r>
              <a:rPr lang="en-US" sz="3200" dirty="0" smtClean="0">
                <a:solidFill>
                  <a:schemeClr val="tx1"/>
                </a:solidFill>
              </a:rPr>
              <a:t>This system only worked when investors could sell at the profit and repay their loans.</a:t>
            </a:r>
          </a:p>
          <a:p>
            <a:r>
              <a:rPr lang="en-US" sz="3200" dirty="0" smtClean="0">
                <a:solidFill>
                  <a:schemeClr val="tx1"/>
                </a:solidFill>
              </a:rPr>
              <a:t>After the 1929 crash, many could not repay.</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390  </a:t>
            </a:r>
            <a:endParaRPr lang="en-US" dirty="0"/>
          </a:p>
        </p:txBody>
      </p:sp>
    </p:spTree>
    <p:extLst>
      <p:ext uri="{BB962C8B-B14F-4D97-AF65-F5344CB8AC3E}">
        <p14:creationId xmlns:p14="http://schemas.microsoft.com/office/powerpoint/2010/main" val="48879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Hoovervilles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Groups  of crude houses made of cardboard and spare would that sprang up on the fringes of many American cities during the first years of the Great Depression.</a:t>
            </a:r>
          </a:p>
          <a:p>
            <a:r>
              <a:rPr lang="en-US" sz="3200" dirty="0" smtClean="0">
                <a:solidFill>
                  <a:schemeClr val="tx1"/>
                </a:solidFill>
              </a:rPr>
              <a:t>Occupied by unemployed workers, the name of these communities reflected a belief that President Hoover should have done more.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391 </a:t>
            </a:r>
            <a:endParaRPr lang="en-US" dirty="0"/>
          </a:p>
        </p:txBody>
      </p:sp>
    </p:spTree>
    <p:extLst>
      <p:ext uri="{BB962C8B-B14F-4D97-AF65-F5344CB8AC3E}">
        <p14:creationId xmlns:p14="http://schemas.microsoft.com/office/powerpoint/2010/main" val="4506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Dust Bowl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Part of the Great Plains region that suffered severe drought and experienced severe dust storms during the 1930s.</a:t>
            </a:r>
          </a:p>
          <a:p>
            <a:r>
              <a:rPr lang="en-US" sz="3200" dirty="0" smtClean="0">
                <a:solidFill>
                  <a:schemeClr val="tx1"/>
                </a:solidFill>
              </a:rPr>
              <a:t>Because of extreme conditions, many who lived in the Dust Bowl left their farms and went to California to work as migrant farmers.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392  </a:t>
            </a:r>
            <a:endParaRPr lang="en-US" dirty="0"/>
          </a:p>
        </p:txBody>
      </p:sp>
    </p:spTree>
    <p:extLst>
      <p:ext uri="{BB962C8B-B14F-4D97-AF65-F5344CB8AC3E}">
        <p14:creationId xmlns:p14="http://schemas.microsoft.com/office/powerpoint/2010/main" val="278380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Agricultural Marketing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1929 act championed by President Herbert Hoover that authorized the lending of federal money to farmers’ cooperatives to buy crops to keep them from the oversaturated market.</a:t>
            </a:r>
          </a:p>
          <a:p>
            <a:r>
              <a:rPr lang="en-US" sz="3200" dirty="0" smtClean="0">
                <a:solidFill>
                  <a:schemeClr val="tx1"/>
                </a:solidFill>
              </a:rPr>
              <a:t>Was hampered by a lack of adequate federal financial support.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394  </a:t>
            </a:r>
            <a:endParaRPr lang="en-US" dirty="0"/>
          </a:p>
        </p:txBody>
      </p:sp>
    </p:spTree>
    <p:extLst>
      <p:ext uri="{BB962C8B-B14F-4D97-AF65-F5344CB8AC3E}">
        <p14:creationId xmlns:p14="http://schemas.microsoft.com/office/powerpoint/2010/main" val="376872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Hawley-Smoot Tariff</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response to the Great Depression, Congress authorized the tariff of 1930.</a:t>
            </a:r>
          </a:p>
          <a:p>
            <a:r>
              <a:rPr lang="en-US" sz="3200" dirty="0" smtClean="0">
                <a:solidFill>
                  <a:schemeClr val="tx1"/>
                </a:solidFill>
              </a:rPr>
              <a:t>Established the highest tariff rates on imported goods at the highest level in history.</a:t>
            </a:r>
          </a:p>
          <a:p>
            <a:r>
              <a:rPr lang="en-US" sz="3200" dirty="0" smtClean="0">
                <a:solidFill>
                  <a:schemeClr val="tx1"/>
                </a:solidFill>
              </a:rPr>
              <a:t>The effect on world trade was disastrous as other countries erected tariff barriers on American goods.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395  </a:t>
            </a:r>
            <a:endParaRPr lang="en-US" dirty="0"/>
          </a:p>
        </p:txBody>
      </p:sp>
    </p:spTree>
    <p:extLst>
      <p:ext uri="{BB962C8B-B14F-4D97-AF65-F5344CB8AC3E}">
        <p14:creationId xmlns:p14="http://schemas.microsoft.com/office/powerpoint/2010/main" val="388747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Reconstruction Finance Corporation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Established by Herbert Hoover in 1932 to offset the effects of the Depression.</a:t>
            </a:r>
          </a:p>
          <a:p>
            <a:r>
              <a:rPr lang="en-US" sz="3200" dirty="0" smtClean="0">
                <a:solidFill>
                  <a:schemeClr val="tx1"/>
                </a:solidFill>
              </a:rPr>
              <a:t>Was authorized to give federal credit to banks to assist their operations.</a:t>
            </a:r>
          </a:p>
          <a:p>
            <a:r>
              <a:rPr lang="en-US" sz="3200" dirty="0" smtClean="0">
                <a:solidFill>
                  <a:schemeClr val="tx1"/>
                </a:solidFill>
              </a:rPr>
              <a:t>Banks receiving these loans were expected to extend loans to businesses providing jobs or building low-cost housing.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396  </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Bonus Army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 of 17,000 veterans who marched on Washington in May 1932 to demand the military bonuses they had been promised.</a:t>
            </a:r>
          </a:p>
          <a:p>
            <a:r>
              <a:rPr lang="en-US" sz="3200" dirty="0" smtClean="0">
                <a:solidFill>
                  <a:schemeClr val="tx1"/>
                </a:solidFill>
              </a:rPr>
              <a:t>The army drove them from their camp.</a:t>
            </a:r>
          </a:p>
          <a:p>
            <a:r>
              <a:rPr lang="en-US" sz="3200" dirty="0" smtClean="0">
                <a:solidFill>
                  <a:schemeClr val="tx1"/>
                </a:solidFill>
              </a:rPr>
              <a:t>This fed the public perception that the Hoover administration cared little for the poor.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397 </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Unrestricted Submarine Warfare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early 1917, Germany announced that U-boats would attack all ships attempting to land at British or French ports.</a:t>
            </a:r>
          </a:p>
          <a:p>
            <a:r>
              <a:rPr lang="en-US" sz="3200" dirty="0" smtClean="0">
                <a:solidFill>
                  <a:schemeClr val="tx1"/>
                </a:solidFill>
              </a:rPr>
              <a:t>Woodrow Wilson said that this violated the neutral rights of the United States, and America was forced to declare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345  </a:t>
            </a:r>
            <a:endParaRPr lang="en-US" dirty="0"/>
          </a:p>
        </p:txBody>
      </p:sp>
    </p:spTree>
    <p:extLst>
      <p:ext uri="{BB962C8B-B14F-4D97-AF65-F5344CB8AC3E}">
        <p14:creationId xmlns:p14="http://schemas.microsoft.com/office/powerpoint/2010/main" val="25140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Scottsboro Boys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9 young black men </a:t>
            </a:r>
            <a:r>
              <a:rPr lang="en-US" sz="3200" dirty="0">
                <a:solidFill>
                  <a:schemeClr val="tx1"/>
                </a:solidFill>
              </a:rPr>
              <a:t>w</a:t>
            </a:r>
            <a:r>
              <a:rPr lang="en-US" sz="3200" dirty="0" smtClean="0">
                <a:solidFill>
                  <a:schemeClr val="tx1"/>
                </a:solidFill>
              </a:rPr>
              <a:t>ho were accused of raping two white women in a railway boxcar in Scottsboro, Arizona, in 1931.</a:t>
            </a:r>
          </a:p>
          <a:p>
            <a:r>
              <a:rPr lang="en-US" sz="3200" dirty="0" smtClean="0">
                <a:solidFill>
                  <a:schemeClr val="tx1"/>
                </a:solidFill>
              </a:rPr>
              <a:t>Quick trials, suppressed evidence and inadequate legal council made them symbols of the discrimination that faced blacks on a daily basis in this era.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418  </a:t>
            </a:r>
            <a:endParaRPr lang="en-US" dirty="0"/>
          </a:p>
        </p:txBody>
      </p:sp>
    </p:spTree>
    <p:extLst>
      <p:ext uri="{BB962C8B-B14F-4D97-AF65-F5344CB8AC3E}">
        <p14:creationId xmlns:p14="http://schemas.microsoft.com/office/powerpoint/2010/main" val="131451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“Black Tuesday”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Tuesday, October 29, 1929, the bottom fell out of the stock market after a period of market volatility and panic selling.</a:t>
            </a:r>
          </a:p>
          <a:p>
            <a:r>
              <a:rPr lang="en-US" sz="3200" dirty="0" smtClean="0">
                <a:solidFill>
                  <a:schemeClr val="tx1"/>
                </a:solidFill>
              </a:rPr>
              <a:t>Prices fell and investors lost $20 million.</a:t>
            </a:r>
          </a:p>
          <a:p>
            <a:r>
              <a:rPr lang="en-US" sz="3200" dirty="0" smtClean="0">
                <a:solidFill>
                  <a:schemeClr val="tx1"/>
                </a:solidFill>
              </a:rPr>
              <a:t>Stockbrokers and banks called in loans that many could not pay, beginning a crisis that led to the Great Depression.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419  </a:t>
            </a:r>
            <a:endParaRPr lang="en-US" dirty="0"/>
          </a:p>
        </p:txBody>
      </p:sp>
    </p:spTree>
    <p:extLst>
      <p:ext uri="{BB962C8B-B14F-4D97-AF65-F5344CB8AC3E}">
        <p14:creationId xmlns:p14="http://schemas.microsoft.com/office/powerpoint/2010/main" val="21435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The Grapes of Wrath</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Steinbeck's </a:t>
            </a:r>
            <a:r>
              <a:rPr lang="en-US" sz="3200" i="1" dirty="0" smtClean="0">
                <a:solidFill>
                  <a:schemeClr val="tx1"/>
                </a:solidFill>
              </a:rPr>
              <a:t>The Grapes of Wrath</a:t>
            </a:r>
            <a:r>
              <a:rPr lang="en-US" sz="3200" dirty="0" smtClean="0">
                <a:solidFill>
                  <a:schemeClr val="tx1"/>
                </a:solidFill>
              </a:rPr>
              <a:t> was about "Okies" from Oklahoma migrating from the Dust Bowl to California in the midst of the Depression.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227025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Life </a:t>
            </a:r>
            <a:r>
              <a:rPr lang="en-US" b="1" dirty="0" smtClean="0">
                <a:solidFill>
                  <a:schemeClr val="tx1"/>
                </a:solidFill>
                <a:latin typeface="Aharoni" panose="02010803020104030203" pitchFamily="2" charset="-79"/>
                <a:cs typeface="Aharoni" panose="02010803020104030203" pitchFamily="2" charset="-79"/>
              </a:rPr>
              <a:t>magazine</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10000"/>
          </a:bodyPr>
          <a:lstStyle/>
          <a:p>
            <a:r>
              <a:rPr lang="en-US" sz="3200" dirty="0" smtClean="0">
                <a:solidFill>
                  <a:schemeClr val="tx1"/>
                </a:solidFill>
              </a:rPr>
              <a:t>The enormously popular new photographic journal </a:t>
            </a:r>
            <a:r>
              <a:rPr lang="en-US" sz="3200" i="1" dirty="0" smtClean="0">
                <a:solidFill>
                  <a:schemeClr val="tx1"/>
                </a:solidFill>
              </a:rPr>
              <a:t>Life</a:t>
            </a:r>
            <a:r>
              <a:rPr lang="en-US" sz="3200" dirty="0" smtClean="0">
                <a:solidFill>
                  <a:schemeClr val="tx1"/>
                </a:solidFill>
              </a:rPr>
              <a:t>, which began publication in 1936 and quickly became one of the most successful magazines in American history, had the largest readership of any publication in the United States.  It devoted some attention to politics and to the economic conditions of the Depression, more, in fact, than did many of its competitors.  </a:t>
            </a:r>
          </a:p>
          <a:p>
            <a:r>
              <a:rPr lang="en-US" sz="3200" dirty="0" smtClean="0">
                <a:solidFill>
                  <a:schemeClr val="tx1"/>
                </a:solidFill>
              </a:rPr>
              <a:t>It was best known for stunning photographs of sporting and theater events, natural landscapes, and impressive public projects.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Tree>
    <p:extLst>
      <p:ext uri="{BB962C8B-B14F-4D97-AF65-F5344CB8AC3E}">
        <p14:creationId xmlns:p14="http://schemas.microsoft.com/office/powerpoint/2010/main" val="227025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Farmer’s Holiday Association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pPr lvl="0"/>
            <a:r>
              <a:rPr lang="en-US" sz="3200" dirty="0" smtClean="0">
                <a:solidFill>
                  <a:schemeClr val="tx1"/>
                </a:solidFill>
              </a:rPr>
              <a:t>In the summer of 1932, a group of unhappy farm owners gathered in Des Moines, Iowa, to establish a new organization: the Farmers’ Holiday Association, which endorsed the withholding of farm products from the market—in effect a farmer’s strike.  </a:t>
            </a:r>
          </a:p>
          <a:p>
            <a:pPr lvl="0"/>
            <a:r>
              <a:rPr lang="en-US" sz="3200" dirty="0" smtClean="0">
                <a:solidFill>
                  <a:schemeClr val="tx1"/>
                </a:solidFill>
              </a:rPr>
              <a:t>The strike began in August in western Iowa, spread briefly to a few neighboring areas, and succeeded in blockading several markets, but in the end it dissolved in failure.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227025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15127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Zimmermann Telegram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January 1917, the German foreign minister sent a telegram to Mexico suggesting that the Mexican army should join forces with Germany against the United States and reclaim the American southwest.</a:t>
            </a:r>
          </a:p>
          <a:p>
            <a:r>
              <a:rPr lang="en-US" sz="3200" dirty="0" smtClean="0">
                <a:solidFill>
                  <a:schemeClr val="tx1"/>
                </a:solidFill>
              </a:rPr>
              <a:t>The British deciphered this and turned it over to the U.S., causing anti-German feeling.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346 </a:t>
            </a:r>
            <a:endParaRPr lang="en-US" dirty="0"/>
          </a:p>
        </p:txBody>
      </p:sp>
    </p:spTree>
    <p:extLst>
      <p:ext uri="{BB962C8B-B14F-4D97-AF65-F5344CB8AC3E}">
        <p14:creationId xmlns:p14="http://schemas.microsoft.com/office/powerpoint/2010/main" val="21065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American Expeditionary Force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American army sent to Europe to aid Britain and France after the United States entered World War I.</a:t>
            </a:r>
          </a:p>
          <a:p>
            <a:r>
              <a:rPr lang="en-US" sz="3200" dirty="0" smtClean="0">
                <a:solidFill>
                  <a:schemeClr val="tx1"/>
                </a:solidFill>
              </a:rPr>
              <a:t>General John J. Pershing commanded the army.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347  </a:t>
            </a:r>
            <a:endParaRPr lang="en-US" dirty="0"/>
          </a:p>
        </p:txBody>
      </p:sp>
    </p:spTree>
    <p:extLst>
      <p:ext uri="{BB962C8B-B14F-4D97-AF65-F5344CB8AC3E}">
        <p14:creationId xmlns:p14="http://schemas.microsoft.com/office/powerpoint/2010/main" val="41770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Convoy System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Convoys were used to protect American ships carrying materials to Great Britain and France in World War I and to Great Britain in World War II.</a:t>
            </a:r>
          </a:p>
          <a:p>
            <a:r>
              <a:rPr lang="en-US" sz="3200" dirty="0" smtClean="0">
                <a:solidFill>
                  <a:schemeClr val="tx1"/>
                </a:solidFill>
              </a:rPr>
              <a:t>Merchant ships traveling  were protected by American warships, which guarded them from German U-boats.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348  </a:t>
            </a:r>
            <a:endParaRPr lang="en-US" dirty="0"/>
          </a:p>
        </p:txBody>
      </p:sp>
    </p:spTree>
    <p:extLst>
      <p:ext uri="{BB962C8B-B14F-4D97-AF65-F5344CB8AC3E}">
        <p14:creationId xmlns:p14="http://schemas.microsoft.com/office/powerpoint/2010/main" val="37882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157</TotalTime>
  <Words>3361</Words>
  <Application>Microsoft Office PowerPoint</Application>
  <PresentationFormat>Widescreen</PresentationFormat>
  <Paragraphs>329</Paragraphs>
  <Slides>65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65</vt:i4>
      </vt:variant>
    </vt:vector>
  </HeadingPairs>
  <TitlesOfParts>
    <vt:vector size="68" baseType="lpstr">
      <vt:lpstr>Aharoni</vt:lpstr>
      <vt:lpstr>Corbel</vt:lpstr>
      <vt:lpstr>Basis</vt:lpstr>
      <vt:lpstr>Industrial Workers of the World (I.W.W.)</vt:lpstr>
      <vt:lpstr>Central Powers</vt:lpstr>
      <vt:lpstr>National Security League</vt:lpstr>
      <vt:lpstr>Lusitania</vt:lpstr>
      <vt:lpstr>Sussex Pledge</vt:lpstr>
      <vt:lpstr>Unrestricted Submarine Warfare</vt:lpstr>
      <vt:lpstr>Zimmermann Telegram</vt:lpstr>
      <vt:lpstr>American Expeditionary Force</vt:lpstr>
      <vt:lpstr>Convoy System</vt:lpstr>
      <vt:lpstr>Battle of Chateau-Thierry</vt:lpstr>
      <vt:lpstr>Meuse-Argonne Offensive</vt:lpstr>
      <vt:lpstr>Liberty Bonds</vt:lpstr>
      <vt:lpstr>Lever Food and Fuel Control Act</vt:lpstr>
      <vt:lpstr>War Industries Board</vt:lpstr>
      <vt:lpstr>Committee on Public Information</vt:lpstr>
      <vt:lpstr>Espionage Act</vt:lpstr>
      <vt:lpstr>Great Migration</vt:lpstr>
      <vt:lpstr>Fourteen Points</vt:lpstr>
      <vt:lpstr>League of Nations</vt:lpstr>
      <vt:lpstr>“Irreconcilables”</vt:lpstr>
      <vt:lpstr>“Reservationists”</vt:lpstr>
      <vt:lpstr>Sedition Act</vt:lpstr>
      <vt:lpstr>Universal Negro Improvement Association</vt:lpstr>
      <vt:lpstr>Red Scare</vt:lpstr>
      <vt:lpstr>Palmer Raids</vt:lpstr>
      <vt:lpstr>Selective Service Act</vt:lpstr>
      <vt:lpstr>Birth of a Nation</vt:lpstr>
      <vt:lpstr>National Culture</vt:lpstr>
      <vt:lpstr>Advertising Age</vt:lpstr>
      <vt:lpstr>Teapot Dome Scandal</vt:lpstr>
      <vt:lpstr>Emergency Quota Act</vt:lpstr>
      <vt:lpstr>National Origins Act</vt:lpstr>
      <vt:lpstr>Speakeasies</vt:lpstr>
      <vt:lpstr>Scopes Trial</vt:lpstr>
      <vt:lpstr>Creationism</vt:lpstr>
      <vt:lpstr>Jazz Age</vt:lpstr>
      <vt:lpstr>Flapper</vt:lpstr>
      <vt:lpstr>The Jazz Singer</vt:lpstr>
      <vt:lpstr>“Lost Generation”</vt:lpstr>
      <vt:lpstr>Harlem Renaissance</vt:lpstr>
      <vt:lpstr>Prohibition</vt:lpstr>
      <vt:lpstr>Sacco and Vanzetti</vt:lpstr>
      <vt:lpstr>Installment Plan</vt:lpstr>
      <vt:lpstr>Charles Lindbergh</vt:lpstr>
      <vt:lpstr>Return to “normalcy”</vt:lpstr>
      <vt:lpstr>“Welfare Capitalism”</vt:lpstr>
      <vt:lpstr>A. Phillip Randolph</vt:lpstr>
      <vt:lpstr>McNairy-Haugen Bill</vt:lpstr>
      <vt:lpstr>F. Scott Fitzgerald</vt:lpstr>
      <vt:lpstr>The Ohio Gang</vt:lpstr>
      <vt:lpstr>National Association for the Advancement of Colored People (NAACP)</vt:lpstr>
      <vt:lpstr>Speculation</vt:lpstr>
      <vt:lpstr>“On the Margin”</vt:lpstr>
      <vt:lpstr>Hoovervilles</vt:lpstr>
      <vt:lpstr>Dust Bowl</vt:lpstr>
      <vt:lpstr>Agricultural Marketing Act</vt:lpstr>
      <vt:lpstr>Hawley-Smoot Tariff</vt:lpstr>
      <vt:lpstr>Reconstruction Finance Corporation</vt:lpstr>
      <vt:lpstr>Bonus Army</vt:lpstr>
      <vt:lpstr>Scottsboro Boys</vt:lpstr>
      <vt:lpstr>“Black Tuesday”</vt:lpstr>
      <vt:lpstr>The Grapes of Wrath</vt:lpstr>
      <vt:lpstr>Life magazine</vt:lpstr>
      <vt:lpstr>Farmer’s Holiday Association</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22</cp:revision>
  <dcterms:created xsi:type="dcterms:W3CDTF">2015-01-02T22:01:48Z</dcterms:created>
  <dcterms:modified xsi:type="dcterms:W3CDTF">2016-12-20T19:57:21Z</dcterms:modified>
</cp:coreProperties>
</file>