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32" r:id="rId2"/>
    <p:sldId id="333" r:id="rId3"/>
    <p:sldId id="334" r:id="rId4"/>
    <p:sldId id="335" r:id="rId5"/>
    <p:sldId id="336" r:id="rId6"/>
    <p:sldId id="337" r:id="rId7"/>
    <p:sldId id="338" r:id="rId8"/>
    <p:sldId id="339" r:id="rId9"/>
    <p:sldId id="340" r:id="rId10"/>
    <p:sldId id="341" r:id="rId11"/>
    <p:sldId id="342" r:id="rId12"/>
    <p:sldId id="343" r:id="rId13"/>
    <p:sldId id="344" r:id="rId14"/>
    <p:sldId id="299" r:id="rId15"/>
    <p:sldId id="310" r:id="rId16"/>
    <p:sldId id="311" r:id="rId17"/>
    <p:sldId id="312" r:id="rId18"/>
    <p:sldId id="313" r:id="rId19"/>
    <p:sldId id="314" r:id="rId20"/>
    <p:sldId id="315" r:id="rId21"/>
    <p:sldId id="316" r:id="rId22"/>
    <p:sldId id="317" r:id="rId23"/>
    <p:sldId id="318" r:id="rId24"/>
    <p:sldId id="300" r:id="rId25"/>
    <p:sldId id="301" r:id="rId26"/>
    <p:sldId id="302" r:id="rId27"/>
    <p:sldId id="303" r:id="rId28"/>
    <p:sldId id="304" r:id="rId29"/>
    <p:sldId id="305" r:id="rId30"/>
    <p:sldId id="345" r:id="rId31"/>
    <p:sldId id="346" r:id="rId32"/>
    <p:sldId id="347" r:id="rId33"/>
    <p:sldId id="348" r:id="rId34"/>
    <p:sldId id="323" r:id="rId35"/>
    <p:sldId id="258" r:id="rId36"/>
    <p:sldId id="319" r:id="rId37"/>
    <p:sldId id="320" r:id="rId38"/>
    <p:sldId id="321" r:id="rId39"/>
    <p:sldId id="322" r:id="rId40"/>
    <p:sldId id="324" r:id="rId41"/>
    <p:sldId id="306" r:id="rId42"/>
    <p:sldId id="307" r:id="rId43"/>
    <p:sldId id="308" r:id="rId44"/>
    <p:sldId id="309" r:id="rId45"/>
    <p:sldId id="290" r:id="rId46"/>
    <p:sldId id="291" r:id="rId47"/>
    <p:sldId id="292" r:id="rId48"/>
    <p:sldId id="293" r:id="rId49"/>
    <p:sldId id="294" r:id="rId50"/>
    <p:sldId id="295" r:id="rId51"/>
    <p:sldId id="296" r:id="rId52"/>
    <p:sldId id="297" r:id="rId53"/>
    <p:sldId id="298" r:id="rId54"/>
    <p:sldId id="259" r:id="rId55"/>
    <p:sldId id="325" r:id="rId56"/>
    <p:sldId id="326" r:id="rId57"/>
    <p:sldId id="327" r:id="rId58"/>
    <p:sldId id="328" r:id="rId59"/>
    <p:sldId id="329" r:id="rId60"/>
    <p:sldId id="330" r:id="rId61"/>
    <p:sldId id="260" r:id="rId62"/>
    <p:sldId id="261" r:id="rId63"/>
    <p:sldId id="263" r:id="rId64"/>
    <p:sldId id="264" r:id="rId65"/>
    <p:sldId id="265" r:id="rId66"/>
    <p:sldId id="266" r:id="rId67"/>
    <p:sldId id="267" r:id="rId68"/>
    <p:sldId id="268" r:id="rId69"/>
    <p:sldId id="269" r:id="rId70"/>
    <p:sldId id="270" r:id="rId71"/>
    <p:sldId id="271" r:id="rId72"/>
    <p:sldId id="272" r:id="rId73"/>
    <p:sldId id="273" r:id="rId74"/>
    <p:sldId id="274" r:id="rId75"/>
    <p:sldId id="275" r:id="rId76"/>
    <p:sldId id="276" r:id="rId77"/>
    <p:sldId id="277" r:id="rId78"/>
    <p:sldId id="278" r:id="rId79"/>
    <p:sldId id="279" r:id="rId80"/>
    <p:sldId id="280" r:id="rId81"/>
    <p:sldId id="331" r:id="rId82"/>
    <p:sldId id="281"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9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Gold Standard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Occurs when an economic system bases all currency on gold, allowing paper currency to be exchanged for gold.</a:t>
            </a:r>
          </a:p>
          <a:p>
            <a:r>
              <a:rPr lang="en-US" sz="3200" dirty="0" smtClean="0">
                <a:solidFill>
                  <a:schemeClr val="tx1"/>
                </a:solidFill>
              </a:rPr>
              <a:t>Business interests in the late 19</a:t>
            </a:r>
            <a:r>
              <a:rPr lang="en-US" sz="3200" baseline="30000" dirty="0" smtClean="0">
                <a:solidFill>
                  <a:schemeClr val="tx1"/>
                </a:solidFill>
              </a:rPr>
              <a:t>th</a:t>
            </a:r>
            <a:r>
              <a:rPr lang="en-US" sz="3200" dirty="0" smtClean="0">
                <a:solidFill>
                  <a:schemeClr val="tx1"/>
                </a:solidFill>
              </a:rPr>
              <a:t> century supported this.</a:t>
            </a:r>
          </a:p>
          <a:p>
            <a:r>
              <a:rPr lang="en-US" sz="3200" dirty="0" smtClean="0">
                <a:solidFill>
                  <a:schemeClr val="tx1"/>
                </a:solidFill>
              </a:rPr>
              <a:t>William Jennings Bryan ran against this in 1896, favoring the free coinage of silver.</a:t>
            </a:r>
          </a:p>
          <a:p>
            <a:r>
              <a:rPr lang="en-US" sz="3200" dirty="0" smtClean="0">
                <a:solidFill>
                  <a:schemeClr val="tx1"/>
                </a:solidFill>
              </a:rPr>
              <a:t>Signed into act in 1900.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242  </a:t>
            </a:r>
            <a:endParaRPr lang="en-US" dirty="0"/>
          </a:p>
        </p:txBody>
      </p:sp>
    </p:spTree>
    <p:extLst>
      <p:ext uri="{BB962C8B-B14F-4D97-AF65-F5344CB8AC3E}">
        <p14:creationId xmlns:p14="http://schemas.microsoft.com/office/powerpoint/2010/main" val="82844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Civil Service Commission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by the Pendleton Civil Service Act of 1883.</a:t>
            </a:r>
          </a:p>
          <a:p>
            <a:r>
              <a:rPr lang="en-US" sz="3200" dirty="0" smtClean="0">
                <a:solidFill>
                  <a:schemeClr val="tx1"/>
                </a:solidFill>
              </a:rPr>
              <a:t>In charge of testing applicants and assigning them to appropriate government jobs.</a:t>
            </a:r>
          </a:p>
          <a:p>
            <a:r>
              <a:rPr lang="en-US" sz="3200" dirty="0" smtClean="0">
                <a:solidFill>
                  <a:schemeClr val="tx1"/>
                </a:solidFill>
              </a:rPr>
              <a:t>Filling jobs on the basis of merit replaced the spoils system.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276 </a:t>
            </a:r>
            <a:endParaRPr lang="en-US" dirty="0"/>
          </a:p>
        </p:txBody>
      </p:sp>
    </p:spTree>
    <p:extLst>
      <p:ext uri="{BB962C8B-B14F-4D97-AF65-F5344CB8AC3E}">
        <p14:creationId xmlns:p14="http://schemas.microsoft.com/office/powerpoint/2010/main" val="147240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Professional Bureaucracy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Government officials that receive their positions after taking competitive civil service tests.</a:t>
            </a:r>
          </a:p>
          <a:p>
            <a:r>
              <a:rPr lang="en-US" sz="3200" dirty="0" smtClean="0">
                <a:solidFill>
                  <a:schemeClr val="tx1"/>
                </a:solidFill>
              </a:rPr>
              <a:t>Not appointed in return for political favors.</a:t>
            </a:r>
          </a:p>
          <a:p>
            <a:r>
              <a:rPr lang="en-US" sz="3200" dirty="0" smtClean="0">
                <a:solidFill>
                  <a:schemeClr val="tx1"/>
                </a:solidFill>
              </a:rPr>
              <a:t>Many government jobs on the national and state level became civil service in the 1880s.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277  </a:t>
            </a:r>
            <a:endParaRPr lang="en-US" dirty="0"/>
          </a:p>
        </p:txBody>
      </p:sp>
    </p:spTree>
    <p:extLst>
      <p:ext uri="{BB962C8B-B14F-4D97-AF65-F5344CB8AC3E}">
        <p14:creationId xmlns:p14="http://schemas.microsoft.com/office/powerpoint/2010/main" val="41188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Coxey’s Army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1894, supporters of the Ohio populist Jacob Coxey marched on Washington to demand that the government create jobs for the unemployed.</a:t>
            </a:r>
          </a:p>
          <a:p>
            <a:r>
              <a:rPr lang="en-US" sz="3200" dirty="0" smtClean="0">
                <a:solidFill>
                  <a:schemeClr val="tx1"/>
                </a:solidFill>
              </a:rPr>
              <a:t>Although this group had no effect on policy, it did demonstrate the social and economic impacts of the Panic of 1893.</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278 </a:t>
            </a:r>
            <a:endParaRPr lang="en-US" dirty="0"/>
          </a:p>
        </p:txBody>
      </p:sp>
    </p:spTree>
    <p:extLst>
      <p:ext uri="{BB962C8B-B14F-4D97-AF65-F5344CB8AC3E}">
        <p14:creationId xmlns:p14="http://schemas.microsoft.com/office/powerpoint/2010/main" val="347157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Booker T. Washington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former slave who became a leading black educator.</a:t>
            </a:r>
          </a:p>
          <a:p>
            <a:r>
              <a:rPr lang="en-US" sz="3200" dirty="0" smtClean="0">
                <a:solidFill>
                  <a:schemeClr val="tx1"/>
                </a:solidFill>
              </a:rPr>
              <a:t>Founded famous Normal and Industrial Institute at Tuskegee, Alabama.</a:t>
            </a:r>
          </a:p>
          <a:p>
            <a:r>
              <a:rPr lang="en-US" sz="3200" dirty="0" smtClean="0">
                <a:solidFill>
                  <a:schemeClr val="tx1"/>
                </a:solidFill>
              </a:rPr>
              <a:t>Emphasized education and self-help as the means for black Americans to improve their situation in American society.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337 </a:t>
            </a:r>
            <a:endParaRPr lang="en-US" dirty="0"/>
          </a:p>
        </p:txBody>
      </p:sp>
    </p:spTree>
    <p:extLst>
      <p:ext uri="{BB962C8B-B14F-4D97-AF65-F5344CB8AC3E}">
        <p14:creationId xmlns:p14="http://schemas.microsoft.com/office/powerpoint/2010/main" val="1881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Open-Door Policy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Held that China should be open to trade with all the great powers, and that all, including the United States, should have an equal right to trade there.</a:t>
            </a:r>
          </a:p>
          <a:p>
            <a:r>
              <a:rPr lang="en-US" sz="3200" dirty="0" smtClean="0">
                <a:solidFill>
                  <a:schemeClr val="tx1"/>
                </a:solidFill>
              </a:rPr>
              <a:t>This official American position on China was announced by Secretary of State John Hay in 1899.</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285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Naval Act of 1900</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Authorized a large increase in the building of ships to be used for offensive purposes.</a:t>
            </a:r>
          </a:p>
          <a:p>
            <a:r>
              <a:rPr lang="en-US" sz="3200" dirty="0" smtClean="0">
                <a:solidFill>
                  <a:schemeClr val="tx1"/>
                </a:solidFill>
              </a:rPr>
              <a:t>Helped ensure the creation of a world-class American Navy.</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286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The Influence of Sea Power upon History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1890 influential book written by Admiral Alfred Thayer Mehan, which argued that the most powerful nations in history have supported great navies.</a:t>
            </a:r>
          </a:p>
          <a:p>
            <a:r>
              <a:rPr lang="en-US" sz="3200" dirty="0" smtClean="0">
                <a:solidFill>
                  <a:schemeClr val="tx1"/>
                </a:solidFill>
              </a:rPr>
              <a:t>Called for a large increase in the size of the American Navy, bases in the Pacific, and a Panama Canal.</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287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Scramble for Africa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Between the 1870s and the outbreak of World War I, the European powers competed for colonial territories in Africa.</a:t>
            </a:r>
          </a:p>
          <a:p>
            <a:r>
              <a:rPr lang="en-US" sz="3200" dirty="0" smtClean="0">
                <a:solidFill>
                  <a:schemeClr val="tx1"/>
                </a:solidFill>
              </a:rPr>
              <a:t>This period saw a spread of imperialism.</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289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Spanish-American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1898 war stemmed from American outrage of the Spanish treatment of Cubans.</a:t>
            </a:r>
          </a:p>
          <a:p>
            <a:r>
              <a:rPr lang="en-US" sz="3200" dirty="0" smtClean="0">
                <a:solidFill>
                  <a:schemeClr val="tx1"/>
                </a:solidFill>
              </a:rPr>
              <a:t>During the war, Admiral Dewey sank the Spanish fleet at Manila, and Theodore Roosevelt led the Rough Riders in Cuba.</a:t>
            </a:r>
          </a:p>
          <a:p>
            <a:r>
              <a:rPr lang="en-US" sz="3200" dirty="0" smtClean="0">
                <a:solidFill>
                  <a:schemeClr val="tx1"/>
                </a:solidFill>
              </a:rPr>
              <a:t>A major result of the war was the American acquisition of the Philippines.</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290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Reconcentration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1896, the Spanish tried to control the Cuban people by forcing them to live in fortified camps.</a:t>
            </a:r>
          </a:p>
          <a:p>
            <a:r>
              <a:rPr lang="en-US" sz="3200" dirty="0" smtClean="0">
                <a:solidFill>
                  <a:schemeClr val="tx1"/>
                </a:solidFill>
              </a:rPr>
              <a:t>American outrage over this led some politicians to call for war against Spain.</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291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Grange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1867, the Grange was an association of farmers that provided social activities and information about new farming techniques.</a:t>
            </a:r>
          </a:p>
          <a:p>
            <a:r>
              <a:rPr lang="en-US" sz="3200" dirty="0" smtClean="0">
                <a:solidFill>
                  <a:schemeClr val="tx1"/>
                </a:solidFill>
              </a:rPr>
              <a:t>Some local Grange organizations became involved in cooperative buying and selling.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243 </a:t>
            </a:r>
            <a:endParaRPr lang="en-US" dirty="0"/>
          </a:p>
        </p:txBody>
      </p:sp>
    </p:spTree>
    <p:extLst>
      <p:ext uri="{BB962C8B-B14F-4D97-AF65-F5344CB8AC3E}">
        <p14:creationId xmlns:p14="http://schemas.microsoft.com/office/powerpoint/2010/main" val="135761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Yellow Journalism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Uses accounts and illustrations of lurid and sensational events to sell newspapers.</a:t>
            </a:r>
          </a:p>
          <a:p>
            <a:r>
              <a:rPr lang="en-US" sz="3200" dirty="0" smtClean="0">
                <a:solidFill>
                  <a:schemeClr val="tx1"/>
                </a:solidFill>
              </a:rPr>
              <a:t>Newspapers using this strategy covered the events in Cuba leading up to the Spanish-American War, and shifted American opinion toward desiring war with Spain.</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292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Jingoism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foreign policy based on strident nationalism, a firm belief in American world superiority, and a belief that military solutions are usually the best ones.</a:t>
            </a:r>
          </a:p>
          <a:p>
            <a:r>
              <a:rPr lang="en-US" sz="3200" dirty="0" smtClean="0">
                <a:solidFill>
                  <a:schemeClr val="tx1"/>
                </a:solidFill>
              </a:rPr>
              <a:t>Was most evident in American in the period of the Spanish-American War.</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293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USS</a:t>
            </a:r>
            <a:r>
              <a:rPr lang="en-US" b="1" i="1" dirty="0" smtClean="0">
                <a:solidFill>
                  <a:schemeClr val="tx1"/>
                </a:solidFill>
                <a:latin typeface="Aharoni" panose="02010803020104030203" pitchFamily="2" charset="-79"/>
                <a:cs typeface="Aharoni" panose="02010803020104030203" pitchFamily="2" charset="-79"/>
              </a:rPr>
              <a:t>Maine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Sent to Havana Harbor in early 1898 to protect American interests in Cuba.</a:t>
            </a:r>
          </a:p>
          <a:p>
            <a:r>
              <a:rPr lang="en-US" sz="3200" dirty="0" smtClean="0">
                <a:solidFill>
                  <a:schemeClr val="tx1"/>
                </a:solidFill>
              </a:rPr>
              <a:t>On February 15, an explosion sank the ship, killing 275 sailors.</a:t>
            </a:r>
          </a:p>
          <a:p>
            <a:r>
              <a:rPr lang="en-US" sz="3200" dirty="0" smtClean="0">
                <a:solidFill>
                  <a:schemeClr val="tx1"/>
                </a:solidFill>
              </a:rPr>
              <a:t>Later investigations pointed to an internal explosion on board, but yellow journalists blamed the explosion on the Spanish.</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294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“Rough Riders”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Theodore Roosevelt recruited a special unit of soldiers for the Spanish-American War.</a:t>
            </a:r>
          </a:p>
          <a:p>
            <a:r>
              <a:rPr lang="en-US" sz="3200" dirty="0" smtClean="0">
                <a:solidFill>
                  <a:schemeClr val="tx1"/>
                </a:solidFill>
              </a:rPr>
              <a:t>Included men from many walks of life, including cowboys and college athletes.</a:t>
            </a:r>
          </a:p>
          <a:p>
            <a:r>
              <a:rPr lang="en-US" sz="3200" dirty="0" smtClean="0">
                <a:solidFill>
                  <a:schemeClr val="tx1"/>
                </a:solidFill>
              </a:rPr>
              <a:t>Theodore Roosevelt led them in a famous charge up San Juan Hill on July 1, 1898.</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295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Teller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Americans prepared for war with Spain over Cuba, this Senate measure stated that the United States would not annex Cuba.</a:t>
            </a:r>
          </a:p>
          <a:p>
            <a:r>
              <a:rPr lang="en-US" sz="3200" dirty="0" smtClean="0">
                <a:solidFill>
                  <a:schemeClr val="tx1"/>
                </a:solidFill>
              </a:rPr>
              <a:t>Was passed as many in the yellow press were suggesting that the Cuban people would be better off “under the protection” of the United States.</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296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Platt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Cuba agreed to this Amendment to obtain independence after the Spanish-American War.</a:t>
            </a:r>
          </a:p>
          <a:p>
            <a:r>
              <a:rPr lang="en-US" sz="3200" dirty="0" smtClean="0">
                <a:solidFill>
                  <a:schemeClr val="tx1"/>
                </a:solidFill>
              </a:rPr>
              <a:t>Cuba had to accept that the United States had a right to intervene in Cuban affairs if the government did not maintain order or if the independence of Cuba was threatened by external or internal forces.</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297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Anti-Imperialist League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1898 to oppose American annexation of the Philippines and American imperialism in general.</a:t>
            </a:r>
          </a:p>
          <a:p>
            <a:r>
              <a:rPr lang="en-US" sz="3200" dirty="0" smtClean="0">
                <a:solidFill>
                  <a:schemeClr val="tx1"/>
                </a:solidFill>
              </a:rPr>
              <a:t>Focused the public on the potential financial, military, and especially moral costs of imperialism.</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298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Treaty of Paris, 1898</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Ended the Spanish-American War.</a:t>
            </a:r>
          </a:p>
          <a:p>
            <a:r>
              <a:rPr lang="en-US" sz="3200" dirty="0" smtClean="0">
                <a:solidFill>
                  <a:schemeClr val="tx1"/>
                </a:solidFill>
              </a:rPr>
              <a:t>Spain recognized the independence of Cuba and for a payment of $20 million gave the Philippines, Puerto Rico, and Guam to the United States.</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302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William Randolph Hearst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newspaper magnate who pioneered yellow journalism.</a:t>
            </a:r>
          </a:p>
          <a:p>
            <a:r>
              <a:rPr lang="en-US" sz="3200" dirty="0" smtClean="0">
                <a:solidFill>
                  <a:schemeClr val="tx1"/>
                </a:solidFill>
              </a:rPr>
              <a:t>Competing with his rival Joseph Pulitzer, Hearst’s reporters provided sensationalized stories about Spanish atrocities in Cuba.</a:t>
            </a:r>
          </a:p>
          <a:p>
            <a:r>
              <a:rPr lang="en-US" sz="3200" dirty="0" smtClean="0">
                <a:solidFill>
                  <a:schemeClr val="tx1"/>
                </a:solidFill>
              </a:rPr>
              <a:t>Hearst told a reluctant illustrator, “You furnish the pictures and I’ll furnish the war.”</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303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Theodore Roosevelt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ardent imperialist in the 1890s, Roosevelt supported the 1898 war against Spain, leading troops in Cuba.</a:t>
            </a:r>
          </a:p>
          <a:p>
            <a:r>
              <a:rPr lang="en-US" sz="3200" dirty="0" smtClean="0">
                <a:solidFill>
                  <a:schemeClr val="tx1"/>
                </a:solidFill>
              </a:rPr>
              <a:t>As president, he exerted American influence in the world as a great power.</a:t>
            </a:r>
          </a:p>
          <a:p>
            <a:r>
              <a:rPr lang="en-US" sz="3200" dirty="0" smtClean="0">
                <a:solidFill>
                  <a:schemeClr val="tx1"/>
                </a:solidFill>
              </a:rPr>
              <a:t>He famously said, “Speak softly and carry a big stick.”</a:t>
            </a:r>
            <a:endParaRPr lang="en-US" sz="3200" dirty="0">
              <a:solidFill>
                <a:schemeClr val="tx1"/>
              </a:solidFill>
            </a:endParaRP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305  </a:t>
            </a:r>
            <a:endParaRPr lang="en-US" dirty="0"/>
          </a:p>
        </p:txBody>
      </p:sp>
      <p:sp>
        <p:nvSpPr>
          <p:cNvPr id="8" name="TextBox 7"/>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Farmers’ Alliances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Became the major organizations of farmers after the decline of the Grange. </a:t>
            </a:r>
          </a:p>
          <a:p>
            <a:r>
              <a:rPr lang="en-US" sz="3200" dirty="0" smtClean="0">
                <a:solidFill>
                  <a:schemeClr val="tx1"/>
                </a:solidFill>
              </a:rPr>
              <a:t>Many experimented with cooperative buying and selling.</a:t>
            </a:r>
          </a:p>
          <a:p>
            <a:r>
              <a:rPr lang="en-US" sz="3200" dirty="0" smtClean="0">
                <a:solidFill>
                  <a:schemeClr val="tx1"/>
                </a:solidFill>
              </a:rPr>
              <a:t>Many local alliances became involved in direct political activity with the growth of </a:t>
            </a:r>
            <a:r>
              <a:rPr lang="en-US" sz="3200" dirty="0">
                <a:solidFill>
                  <a:schemeClr val="tx1"/>
                </a:solidFill>
              </a:rPr>
              <a:t>the Populist Party in the 1890s.</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245  </a:t>
            </a:r>
            <a:endParaRPr lang="en-US" dirty="0"/>
          </a:p>
        </p:txBody>
      </p:sp>
    </p:spTree>
    <p:extLst>
      <p:ext uri="{BB962C8B-B14F-4D97-AF65-F5344CB8AC3E}">
        <p14:creationId xmlns:p14="http://schemas.microsoft.com/office/powerpoint/2010/main" val="96449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Farmers’ Alliances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speaker for the Populist Party and the Farmer's Alliance. One of the founders of the Populist Party.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Tree>
    <p:extLst>
      <p:ext uri="{BB962C8B-B14F-4D97-AF65-F5344CB8AC3E}">
        <p14:creationId xmlns:p14="http://schemas.microsoft.com/office/powerpoint/2010/main" val="20292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Tom Watson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leader of the Populist Party in the South.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Tree>
    <p:extLst>
      <p:ext uri="{BB962C8B-B14F-4D97-AF65-F5344CB8AC3E}">
        <p14:creationId xmlns:p14="http://schemas.microsoft.com/office/powerpoint/2010/main" val="197711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Panic of 1893</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Sherman Silver Purchase Act, 1890 - Directed the Treasury to buy even larger amounts of silver that the Bland-Allison Act and at inflated prices. The introduction of large quantities of overvalued silver into the economy lead to a run on the federal gold reserves, leading to the Panic of 1893. Repealed in 1893.</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Tree>
    <p:extLst>
      <p:ext uri="{BB962C8B-B14F-4D97-AF65-F5344CB8AC3E}">
        <p14:creationId xmlns:p14="http://schemas.microsoft.com/office/powerpoint/2010/main" val="37494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Granger Laws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Granger laws of the early 1870s, by which many states imposed strict regulations on railroad rates and practices, seemed for a time to vindicate the predictions of those farmers who claimed that their new organization foretold a permanent change in the political status of agriculture.  </a:t>
            </a:r>
          </a:p>
          <a:p>
            <a:r>
              <a:rPr lang="en-US" sz="3200" dirty="0" smtClean="0">
                <a:solidFill>
                  <a:schemeClr val="tx1"/>
                </a:solidFill>
              </a:rPr>
              <a:t>But the new regulations were soon destroyed by the courts.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Tree>
    <p:extLst>
      <p:ext uri="{BB962C8B-B14F-4D97-AF65-F5344CB8AC3E}">
        <p14:creationId xmlns:p14="http://schemas.microsoft.com/office/powerpoint/2010/main" val="206315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Manifest Destiny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rgbClr val="002060"/>
                </a:solidFill>
              </a:rPr>
              <a:t>The expansionism of the 1890s, the new manifest Destiny, involved acquiring possessions separate from the continental United Stats: island territories, many thickly populated, most of which would not attract massive settlement from America, and few of which were likely to become states.</a:t>
            </a:r>
          </a:p>
          <a:p>
            <a:pPr>
              <a:buNone/>
            </a:pP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Alfred Thayer Mahan: </a:t>
            </a:r>
            <a:r>
              <a:rPr lang="en-US" b="1" i="1" dirty="0" smtClean="0">
                <a:solidFill>
                  <a:schemeClr val="tx1"/>
                </a:solidFill>
                <a:latin typeface="Aharoni" panose="02010803020104030203" pitchFamily="2" charset="-79"/>
                <a:cs typeface="Aharoni" panose="02010803020104030203" pitchFamily="2" charset="-79"/>
              </a:rPr>
              <a:t>The Influence of Sea Power on History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In 1890, Mahan wrote </a:t>
            </a:r>
            <a:r>
              <a:rPr lang="en-US" sz="3200" i="1" dirty="0" smtClean="0">
                <a:solidFill>
                  <a:srgbClr val="002060"/>
                </a:solidFill>
              </a:rPr>
              <a:t>The Influence of Sea Power upon History</a:t>
            </a:r>
            <a:r>
              <a:rPr lang="en-US" sz="3200" dirty="0" smtClean="0">
                <a:solidFill>
                  <a:srgbClr val="002060"/>
                </a:solidFill>
              </a:rPr>
              <a:t>. </a:t>
            </a:r>
          </a:p>
          <a:p>
            <a:r>
              <a:rPr lang="en-US" sz="3200" dirty="0" smtClean="0">
                <a:solidFill>
                  <a:srgbClr val="002060"/>
                </a:solidFill>
              </a:rPr>
              <a:t>He was a proponent of building a large navy. He said that a new, modern navy was necessary to protect the international trade America depended on.</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Pearl Harbor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Queen of Hawaii gave the U.S. naval rights to Pearl Harbor in 1887. Deposed by American settlers in 1893.</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Queen Liliuokalani</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Queen of Hawaii who gave the U.S. naval rights to Pearl Harbor in 1887. Deposed by American settlers in 1893.</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Boxer Rebellion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1900 - a secret Chinese society called the Boxers because their symbol was a fist revolted against foreigners in their midst and laid siege to foreign legislations in Beijing.</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“You furnish the pictures and I’ll furnish the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A famous phrase associated with yellow journalism.</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Ocala Platform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Platform of the Farmers’ Alliance that was drafted at an 1890 meeting in Ocala, Florida.</a:t>
            </a:r>
          </a:p>
          <a:p>
            <a:r>
              <a:rPr lang="en-US" sz="3200" dirty="0" smtClean="0">
                <a:solidFill>
                  <a:schemeClr val="tx1"/>
                </a:solidFill>
              </a:rPr>
              <a:t>Favored a graduated income tax, the unlimited coinage of silver, government control of the railroads, and the direct election of U.S. senators.</a:t>
            </a:r>
          </a:p>
          <a:p>
            <a:r>
              <a:rPr lang="en-US" sz="3200" dirty="0" smtClean="0">
                <a:solidFill>
                  <a:schemeClr val="tx1"/>
                </a:solidFill>
              </a:rPr>
              <a:t>Launched the Populist Party.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246 </a:t>
            </a:r>
            <a:endParaRPr lang="en-US" dirty="0"/>
          </a:p>
        </p:txBody>
      </p:sp>
    </p:spTree>
    <p:extLst>
      <p:ext uri="{BB962C8B-B14F-4D97-AF65-F5344CB8AC3E}">
        <p14:creationId xmlns:p14="http://schemas.microsoft.com/office/powerpoint/2010/main" val="77264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 L</a:t>
            </a:r>
            <a:r>
              <a:rPr lang="en-US" dirty="0" smtClean="0">
                <a:solidFill>
                  <a:srgbClr val="002060"/>
                </a:solidFill>
                <a:latin typeface="Aharoni" pitchFamily="2" charset="-79"/>
                <a:cs typeface="Aharoni" pitchFamily="2" charset="-79"/>
              </a:rPr>
              <a:t>ô</a:t>
            </a:r>
            <a:r>
              <a:rPr lang="en-US" b="1" dirty="0" smtClean="0">
                <a:solidFill>
                  <a:schemeClr val="tx1"/>
                </a:solidFill>
                <a:latin typeface="Aharoni" panose="02010803020104030203" pitchFamily="2" charset="-79"/>
                <a:cs typeface="Aharoni" panose="02010803020104030203" pitchFamily="2" charset="-79"/>
              </a:rPr>
              <a:t>me letter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Written by the Spanish minister in Washington, Dupuy de Lôme, it was stolen from the mail and delivered to Hearst. He had called McKinley weak and bitter. It was played up by the yellow journalists.</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19</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Progressivism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movement desired political and social reforms and was most influential in America from the 1890s until World War I.</a:t>
            </a:r>
          </a:p>
          <a:p>
            <a:r>
              <a:rPr lang="en-US" sz="3200" dirty="0" smtClean="0">
                <a:solidFill>
                  <a:schemeClr val="tx1"/>
                </a:solidFill>
              </a:rPr>
              <a:t>Advocated popular progressive causes included reforming city government, better conditions for workers, the education of immigrants, and the regulation of big business.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306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Muckrakers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Journalists of the Progressive era who attempted to expose the evils of government and big business.</a:t>
            </a:r>
          </a:p>
          <a:p>
            <a:r>
              <a:rPr lang="en-US" sz="3200" dirty="0" smtClean="0">
                <a:solidFill>
                  <a:schemeClr val="tx1"/>
                </a:solidFill>
              </a:rPr>
              <a:t>Many wrote of the corruption of city and state political machines.</a:t>
            </a:r>
          </a:p>
          <a:p>
            <a:r>
              <a:rPr lang="en-US" sz="3200" dirty="0" smtClean="0">
                <a:solidFill>
                  <a:schemeClr val="tx1"/>
                </a:solidFill>
              </a:rPr>
              <a:t>Others wrote about factory conditions and the living and working conditions of workers.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308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Initiative Process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procedure supported by the Populist Party in the 1890s.</a:t>
            </a:r>
          </a:p>
          <a:p>
            <a:r>
              <a:rPr lang="en-US" sz="3200" dirty="0" smtClean="0">
                <a:solidFill>
                  <a:schemeClr val="tx1"/>
                </a:solidFill>
              </a:rPr>
              <a:t>In states with an initiative process, any proposed law can go on the public ballot so long as a petition with an appropriate number of names is submitted beforehand supporting the proposed law.</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310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Referendum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Progressive-era reform designed to improve the political system.</a:t>
            </a:r>
          </a:p>
          <a:p>
            <a:r>
              <a:rPr lang="en-US" sz="3200" dirty="0" smtClean="0">
                <a:solidFill>
                  <a:schemeClr val="tx1"/>
                </a:solidFill>
              </a:rPr>
              <a:t>With the referendum, certain issues would be decided directly by the voters, who were called upon to approve or disapprove specific government programs.</a:t>
            </a:r>
          </a:p>
          <a:p>
            <a:r>
              <a:rPr lang="en-US" sz="3200" dirty="0" smtClean="0">
                <a:solidFill>
                  <a:schemeClr val="tx1"/>
                </a:solidFill>
              </a:rPr>
              <a:t>Progressives saw this as democratic reform.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311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Recall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Progressive reformers proposed this as a reform of the government system.</a:t>
            </a:r>
          </a:p>
          <a:p>
            <a:r>
              <a:rPr lang="en-US" sz="3200" dirty="0" smtClean="0">
                <a:solidFill>
                  <a:schemeClr val="tx1"/>
                </a:solidFill>
              </a:rPr>
              <a:t>By the process of recall, the citizens of a city or state could remove an unpopular elected official from office in midterm.</a:t>
            </a:r>
          </a:p>
          <a:p>
            <a:r>
              <a:rPr lang="en-US" sz="3200" dirty="0" smtClean="0">
                <a:solidFill>
                  <a:schemeClr val="tx1"/>
                </a:solidFill>
              </a:rPr>
              <a:t>Was adopted by only a small number of communities.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312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Direct Primary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Progressive-era reform adopted by some states.</a:t>
            </a:r>
          </a:p>
          <a:p>
            <a:r>
              <a:rPr lang="en-US" sz="3200" dirty="0" smtClean="0">
                <a:solidFill>
                  <a:schemeClr val="tx1"/>
                </a:solidFill>
              </a:rPr>
              <a:t>Allowed candidates fro state office to be nominated by the rank-and-file party members in statewide primaries instead of by the party bosses who had traditionally dominated the nominating process.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313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Settlement Houses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Progressive reformers set up these centers in the poorest sections of American cities.</a:t>
            </a:r>
          </a:p>
          <a:p>
            <a:r>
              <a:rPr lang="en-US" sz="3200" dirty="0" smtClean="0">
                <a:solidFill>
                  <a:schemeClr val="tx1"/>
                </a:solidFill>
              </a:rPr>
              <a:t>Here workers and their children might receive lessons in English or citizenship, while women learned domestic skills.</a:t>
            </a:r>
          </a:p>
          <a:p>
            <a:r>
              <a:rPr lang="en-US" sz="3200" dirty="0" smtClean="0">
                <a:solidFill>
                  <a:schemeClr val="tx1"/>
                </a:solidFill>
              </a:rPr>
              <a:t>The first settlement house was Hull House in Chicago, started by Jane Addams in 1889.</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315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Hull House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first settlement house in America, established by Jane Addams and Ellen Gates Starr in Chicago in 1889.</a:t>
            </a:r>
          </a:p>
          <a:p>
            <a:r>
              <a:rPr lang="en-US" sz="3200" dirty="0" smtClean="0">
                <a:solidFill>
                  <a:schemeClr val="tx1"/>
                </a:solidFill>
              </a:rPr>
              <a:t>Provided services such as reading groups, social clubs, an employment bureau, and a “day care center.”</a:t>
            </a:r>
          </a:p>
          <a:p>
            <a:r>
              <a:rPr lang="en-US" sz="3200" dirty="0" smtClean="0">
                <a:solidFill>
                  <a:schemeClr val="tx1"/>
                </a:solidFill>
              </a:rPr>
              <a:t>Was copied in other cities.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316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American Woman Suffrage Association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Founded in 1890 by Susan B. Anthony and Elizabeth Cady Stanton, this was the major organization working for woman suffrage.</a:t>
            </a:r>
          </a:p>
          <a:p>
            <a:r>
              <a:rPr lang="en-US" sz="3200" dirty="0" smtClean="0">
                <a:solidFill>
                  <a:schemeClr val="tx1"/>
                </a:solidFill>
              </a:rPr>
              <a:t>Supported the Wilson administration during World War I and split with the more radical National Woman’s Party in 1917.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319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Interstate Commerce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1887 bill that created America’s first regulatory commission, the Interstate Commerce Commission.</a:t>
            </a:r>
          </a:p>
          <a:p>
            <a:r>
              <a:rPr lang="en-US" sz="3200" dirty="0" smtClean="0">
                <a:solidFill>
                  <a:schemeClr val="tx1"/>
                </a:solidFill>
              </a:rPr>
              <a:t>Purpose was to regulate the railroads and railroad rates, and to ensure “reasonable and just” rates.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247  </a:t>
            </a:r>
            <a:endParaRPr lang="en-US" dirty="0"/>
          </a:p>
        </p:txBody>
      </p:sp>
    </p:spTree>
    <p:extLst>
      <p:ext uri="{BB962C8B-B14F-4D97-AF65-F5344CB8AC3E}">
        <p14:creationId xmlns:p14="http://schemas.microsoft.com/office/powerpoint/2010/main" val="7589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Feminism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Believes that women should have the same rights and benefits as men.</a:t>
            </a:r>
          </a:p>
          <a:p>
            <a:r>
              <a:rPr lang="en-US" sz="3200" dirty="0" smtClean="0">
                <a:solidFill>
                  <a:schemeClr val="tx1"/>
                </a:solidFill>
              </a:rPr>
              <a:t>Gained many supporters during the Progressive era, and in the 1960s drew large numbers of supporters.</a:t>
            </a:r>
          </a:p>
          <a:p>
            <a:r>
              <a:rPr lang="en-US" sz="3200" dirty="0" smtClean="0">
                <a:solidFill>
                  <a:schemeClr val="tx1"/>
                </a:solidFill>
              </a:rPr>
              <a:t>The National Organization for Women was founded in 1966 by Betty Friedan and other feminists.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320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Triangle Shirtwaist Fire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March 1911, a fire in New York factory trapped young women workers inside locked exit doors.</a:t>
            </a:r>
          </a:p>
          <a:p>
            <a:r>
              <a:rPr lang="en-US" sz="3200" dirty="0" smtClean="0">
                <a:solidFill>
                  <a:schemeClr val="tx1"/>
                </a:solidFill>
              </a:rPr>
              <a:t>Nearly 50 ended up jumping to their deaths, while 100 died inside the factory.</a:t>
            </a:r>
          </a:p>
          <a:p>
            <a:r>
              <a:rPr lang="en-US" sz="3200" dirty="0" smtClean="0">
                <a:solidFill>
                  <a:schemeClr val="tx1"/>
                </a:solidFill>
              </a:rPr>
              <a:t>Many factory reforms, including safety precautions for workers, resulted from the investigation of this incident.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321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United States Forest Service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during the presidency of Theodore Roosevelt, this body increased and protected the number of national forests.</a:t>
            </a:r>
          </a:p>
          <a:p>
            <a:r>
              <a:rPr lang="en-US" sz="3200" dirty="0" smtClean="0">
                <a:solidFill>
                  <a:schemeClr val="tx1"/>
                </a:solidFill>
              </a:rPr>
              <a:t>Encouraged the efficient use of America’s natural resources through numerous programs.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324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Socialism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Movement that is critical of the capitalist system, and whose proponents want to replace it with communal ownership of most property.</a:t>
            </a:r>
          </a:p>
          <a:p>
            <a:r>
              <a:rPr lang="en-US" sz="3200" dirty="0" smtClean="0">
                <a:solidFill>
                  <a:schemeClr val="tx1"/>
                </a:solidFill>
              </a:rPr>
              <a:t>During the progressive era, the Socialist Party led by union activist Eugene Debs won more votes than any American socialist party before or since.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335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Ida Tarbell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rgbClr val="002060"/>
                </a:solidFill>
              </a:rPr>
              <a:t>Her 1904 book, </a:t>
            </a:r>
            <a:r>
              <a:rPr lang="en-US" sz="3200" i="1" dirty="0" smtClean="0">
                <a:solidFill>
                  <a:srgbClr val="002060"/>
                </a:solidFill>
              </a:rPr>
              <a:t>History of the Standard Oil Company</a:t>
            </a:r>
            <a:r>
              <a:rPr lang="en-US" sz="3200" dirty="0" smtClean="0">
                <a:solidFill>
                  <a:srgbClr val="002060"/>
                </a:solidFill>
              </a:rPr>
              <a:t>, exposed the monopolistic practices of the Standard Oil Company. Strengthened the movement for outlawing monopolies. A muckraker novel.</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Ida Tarbell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Wrote a muckraker novel, </a:t>
            </a:r>
            <a:r>
              <a:rPr lang="en-US" sz="3200" i="1" dirty="0" smtClean="0">
                <a:solidFill>
                  <a:srgbClr val="002060"/>
                </a:solidFill>
              </a:rPr>
              <a:t>The Shame of the Cities</a:t>
            </a:r>
            <a:r>
              <a:rPr lang="en-US" sz="3200" dirty="0" smtClean="0">
                <a:solidFill>
                  <a:srgbClr val="002060"/>
                </a:solidFill>
              </a:rPr>
              <a:t>, concerning the poor living conditions in the cities.</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Nineteenth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In 1920, suffragists won ratification of the 19</a:t>
            </a:r>
            <a:r>
              <a:rPr lang="en-US" sz="3200" baseline="30000" dirty="0" smtClean="0">
                <a:solidFill>
                  <a:srgbClr val="002060"/>
                </a:solidFill>
              </a:rPr>
              <a:t>th</a:t>
            </a:r>
            <a:r>
              <a:rPr lang="en-US" sz="3200" dirty="0" smtClean="0">
                <a:solidFill>
                  <a:srgbClr val="002060"/>
                </a:solidFill>
              </a:rPr>
              <a:t> amendment, which guaranteed political rights to women throughout the nation.</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Robert M. Lafollette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A great debater and political leader who believed in libertarian reforms, he was a major leader (Governor) of the Progressive movement from Wisconsin.</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Booker T. Washington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An educator who urged blacks to better themselves through education and economic advancement, rather than by trying to attain equal rights. In 1881 he founded the first formal school for blacks, the Tuskegee Institute.</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W.E.B. DuBois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Helped found the National Association for the Advancement of Colored People (NAACP). He disagreed with Booker T. Washington's theories, and took a militant position on race relations.</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Sherman Antitrust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1890 congressional legislation was designed to break up industrial trusts such as John D. Rockefeller’s Standard Oil.</a:t>
            </a:r>
          </a:p>
          <a:p>
            <a:r>
              <a:rPr lang="en-US" sz="3200" dirty="0" smtClean="0">
                <a:solidFill>
                  <a:schemeClr val="tx1"/>
                </a:solidFill>
              </a:rPr>
              <a:t>Stated that any combination of businesses that was “in the restraint of trade” was illegal.</a:t>
            </a:r>
          </a:p>
          <a:p>
            <a:r>
              <a:rPr lang="en-US" sz="3200" dirty="0" smtClean="0">
                <a:solidFill>
                  <a:schemeClr val="tx1"/>
                </a:solidFill>
              </a:rPr>
              <a:t>At first, few prosecutions resulted from 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248</a:t>
            </a:r>
            <a:endParaRPr lang="en-US" dirty="0"/>
          </a:p>
        </p:txBody>
      </p:sp>
    </p:spTree>
    <p:extLst>
      <p:ext uri="{BB962C8B-B14F-4D97-AF65-F5344CB8AC3E}">
        <p14:creationId xmlns:p14="http://schemas.microsoft.com/office/powerpoint/2010/main" val="137699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Niagara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In 1905, W.E.B. Du Bois and a group of his supporters met at Niagara Falls (on the Canadian side) and launched what became known as the Niagara Movement.  Four years later, after a race riot in Springfield, Illinois, they joined with white progressives sympathetic to their cause to form the National Association for the Advancement of Colored People.</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Panama Canal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crucial for American economic growth, and was constructed by American builders between 1904 and 1914.</a:t>
            </a:r>
          </a:p>
          <a:p>
            <a:r>
              <a:rPr lang="en-US" sz="3200" dirty="0" smtClean="0">
                <a:solidFill>
                  <a:schemeClr val="tx1"/>
                </a:solidFill>
              </a:rPr>
              <a:t>The United States engineered a Panamanian revolt against Columbia to guarantee a friendly government in Panama that would support the building of the canal.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299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Roosevelt Corollary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policy, declared by Theodore Roosevelt in 1904, extended the Monroe Doctrine.</a:t>
            </a:r>
          </a:p>
          <a:p>
            <a:r>
              <a:rPr lang="en-US" sz="3200" dirty="0" smtClean="0">
                <a:solidFill>
                  <a:schemeClr val="tx1"/>
                </a:solidFill>
              </a:rPr>
              <a:t>It warned European nations against intervening in the affairs of the Western Hemisphere and stated that the United States had the right to take action against a “wrongdoing” nation in Latin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300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“Dollar Diplomacy”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William Howard Taft favored a foreign policy that increased American investment in the world as a method of exerting American influence.</a:t>
            </a:r>
          </a:p>
          <a:p>
            <a:r>
              <a:rPr lang="en-US" sz="3200" dirty="0" smtClean="0">
                <a:solidFill>
                  <a:schemeClr val="tx1"/>
                </a:solidFill>
              </a:rPr>
              <a:t>In some parts of the world, such as Latin America, the increased American influence was resented.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301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Seventeenth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1913, this amendment allowed voters to directly elect U.S. senators.</a:t>
            </a:r>
          </a:p>
          <a:p>
            <a:r>
              <a:rPr lang="en-US" sz="3200" dirty="0" smtClean="0">
                <a:solidFill>
                  <a:schemeClr val="tx1"/>
                </a:solidFill>
              </a:rPr>
              <a:t>Senators had previously been elected by state legislatures.</a:t>
            </a:r>
          </a:p>
          <a:p>
            <a:r>
              <a:rPr lang="en-US" sz="3200" dirty="0" smtClean="0">
                <a:solidFill>
                  <a:schemeClr val="tx1"/>
                </a:solidFill>
              </a:rPr>
              <a:t>Reflected the desire of Progressives to put political power in the hands of the citizenry.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309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Woman’s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Alice Paul founded this party in 1916 to work for woman suffrage.</a:t>
            </a:r>
          </a:p>
          <a:p>
            <a:r>
              <a:rPr lang="en-US" sz="3200" dirty="0" smtClean="0">
                <a:solidFill>
                  <a:schemeClr val="tx1"/>
                </a:solidFill>
              </a:rPr>
              <a:t>In the 1920s, it lobbied unsuccessfully to get an Equal Rights Amendment added to the Constitution.</a:t>
            </a:r>
          </a:p>
          <a:p>
            <a:r>
              <a:rPr lang="en-US" sz="3200" dirty="0" smtClean="0">
                <a:solidFill>
                  <a:schemeClr val="tx1"/>
                </a:solidFill>
              </a:rPr>
              <a:t>Desire for the amendment would return among some feminist groups in the 1970s.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318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Square Deal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Political philosophy of President Theodore Roosevelt.</a:t>
            </a:r>
            <a:endParaRPr lang="en-US" sz="3200" dirty="0">
              <a:solidFill>
                <a:schemeClr val="tx1"/>
              </a:solidFill>
            </a:endParaRPr>
          </a:p>
          <a:p>
            <a:r>
              <a:rPr lang="en-US" sz="3200" dirty="0" smtClean="0">
                <a:solidFill>
                  <a:schemeClr val="tx1"/>
                </a:solidFill>
              </a:rPr>
              <a:t>Included the attempt to treat sides fairly in industrial disputes.</a:t>
            </a:r>
          </a:p>
          <a:p>
            <a:r>
              <a:rPr lang="en-US" sz="3200" dirty="0" smtClean="0">
                <a:solidFill>
                  <a:schemeClr val="tx1"/>
                </a:solidFill>
              </a:rPr>
              <a:t>In the coal miners’ strike of 1902, he treated the United Mine Workers representatives and company bosses as equals.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322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Meat Inspection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1906 bill inspired by Upton Sinclair’s </a:t>
            </a:r>
            <a:r>
              <a:rPr lang="en-US" sz="3200" i="1" dirty="0" smtClean="0">
                <a:solidFill>
                  <a:schemeClr val="tx1"/>
                </a:solidFill>
              </a:rPr>
              <a:t>The Jungle</a:t>
            </a:r>
            <a:r>
              <a:rPr lang="en-US" sz="3200" dirty="0" smtClean="0">
                <a:solidFill>
                  <a:schemeClr val="tx1"/>
                </a:solidFill>
              </a:rPr>
              <a:t> that established a government commission that would monitor the quality of all meat sold in America.</a:t>
            </a:r>
          </a:p>
          <a:p>
            <a:r>
              <a:rPr lang="en-US" sz="3200" dirty="0" smtClean="0">
                <a:solidFill>
                  <a:schemeClr val="tx1"/>
                </a:solidFill>
              </a:rPr>
              <a:t>Would also inspect the meat packing houses for safety and cleanliness.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323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Sixteenth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1913 amendment that instituted a federal income tax.</a:t>
            </a:r>
          </a:p>
          <a:p>
            <a:r>
              <a:rPr lang="en-US" sz="3200" dirty="0" smtClean="0">
                <a:solidFill>
                  <a:schemeClr val="tx1"/>
                </a:solidFill>
              </a:rPr>
              <a:t>In debate over this measure in Congress, most felt that this would be a fairer tax than a proposed national sales tax.</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325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Ballinger-Pinchot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Occurred during the presidency of William Howard Taft, hurting him with Theodore Roosevelt’s supporters.</a:t>
            </a:r>
          </a:p>
          <a:p>
            <a:r>
              <a:rPr lang="en-US" sz="3200" dirty="0" smtClean="0">
                <a:solidFill>
                  <a:schemeClr val="tx1"/>
                </a:solidFill>
              </a:rPr>
              <a:t>Richard Ballinger, Taft’s secretary of the interior, allowed private businesses to purchase a lot of public land in Alaska.</a:t>
            </a:r>
          </a:p>
          <a:p>
            <a:r>
              <a:rPr lang="en-US" sz="3200" dirty="0" smtClean="0">
                <a:solidFill>
                  <a:schemeClr val="tx1"/>
                </a:solidFill>
              </a:rPr>
              <a:t>Forest Service head Gifford Pinchot objected and was fired by Taft.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326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Populist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Represented farmers and won major victories in the 1890s, electing U.S. representatives and 1 U.S. senator.</a:t>
            </a:r>
          </a:p>
          <a:p>
            <a:r>
              <a:rPr lang="en-US" sz="3200" dirty="0" smtClean="0">
                <a:solidFill>
                  <a:schemeClr val="tx1"/>
                </a:solidFill>
              </a:rPr>
              <a:t>Populists spoke against monopolies, wanted government to become more “democratic,” and wanted more direct government action to help the working class.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249  </a:t>
            </a:r>
            <a:endParaRPr lang="en-US" dirty="0"/>
          </a:p>
        </p:txBody>
      </p:sp>
    </p:spTree>
    <p:extLst>
      <p:ext uri="{BB962C8B-B14F-4D97-AF65-F5344CB8AC3E}">
        <p14:creationId xmlns:p14="http://schemas.microsoft.com/office/powerpoint/2010/main" val="178199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Nationalism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series of progressive reforms supported by Theodore Roosevelt as he ran for president on the Progressive, or “Bull Moose,” ticket in 1912.</a:t>
            </a:r>
          </a:p>
          <a:p>
            <a:r>
              <a:rPr lang="en-US" sz="3200" dirty="0" smtClean="0">
                <a:solidFill>
                  <a:schemeClr val="tx1"/>
                </a:solidFill>
              </a:rPr>
              <a:t>Roosevelt said that more had to be done to regulate big business and conserve America’s natural resources.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327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Bull Moose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Name given to the progressive party in the 1912 presidential campaign.</a:t>
            </a:r>
          </a:p>
          <a:p>
            <a:r>
              <a:rPr lang="en-US" sz="3200" dirty="0" smtClean="0">
                <a:solidFill>
                  <a:schemeClr val="tx1"/>
                </a:solidFill>
              </a:rPr>
              <a:t>Bull Moose candidate ex-president Theodore Roosevelt ran against President William Howard Taft and Democrat Woodrow Wilson, with Wilson emerging victorious.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Freedom Policy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Approach favored by southern and Midwestern Democrats, including Woodrow Wilson, that argued that monopolies should be broken up rather than regulated.</a:t>
            </a:r>
          </a:p>
          <a:p>
            <a:r>
              <a:rPr lang="en-US" sz="3200" dirty="0" smtClean="0">
                <a:solidFill>
                  <a:schemeClr val="tx1"/>
                </a:solidFill>
              </a:rPr>
              <a:t>In office, President Wilson first favored this approach, but then established federal regulatory agencies.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329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Clayton Antitrust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1914 act designed to strengthen the Sherman Antitrust Act of 1890.</a:t>
            </a:r>
          </a:p>
          <a:p>
            <a:r>
              <a:rPr lang="en-US" sz="3200" dirty="0" smtClean="0">
                <a:solidFill>
                  <a:schemeClr val="tx1"/>
                </a:solidFill>
              </a:rPr>
              <a:t>Certain activities previously committed by big businesses, such as not allowing unions in factories and not allowing strikes, were declared illegal.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Federal Trade Commission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Authorized after the passage of the Clayton Antitrust Act and established as the major government body in charge of regulating big business.</a:t>
            </a:r>
          </a:p>
          <a:p>
            <a:r>
              <a:rPr lang="en-US" sz="3200" dirty="0" smtClean="0">
                <a:solidFill>
                  <a:schemeClr val="tx1"/>
                </a:solidFill>
              </a:rPr>
              <a:t>The FTC investigated possible violations of antitrust laws.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331</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Federal Reserve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by the Federal Reserve Act of 1913, this system established 12 district reserve banks to be controlled by the banks in each district.</a:t>
            </a:r>
          </a:p>
          <a:p>
            <a:r>
              <a:rPr lang="en-US" sz="3200" dirty="0" smtClean="0">
                <a:solidFill>
                  <a:schemeClr val="tx1"/>
                </a:solidFill>
              </a:rPr>
              <a:t>In addition, a Federal Reserve Board was established to regulate the entire structure.</a:t>
            </a:r>
          </a:p>
          <a:p>
            <a:r>
              <a:rPr lang="en-US" sz="3200" dirty="0" smtClean="0">
                <a:solidFill>
                  <a:schemeClr val="tx1"/>
                </a:solidFill>
              </a:rPr>
              <a:t>Improved confidence in the banks.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332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Pure Food and Drug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1906 act that resulted from public revulsion against sanitary and safety problems in the food and drug industries.</a:t>
            </a:r>
          </a:p>
          <a:p>
            <a:r>
              <a:rPr lang="en-US" sz="3200" dirty="0" smtClean="0">
                <a:solidFill>
                  <a:schemeClr val="tx1"/>
                </a:solidFill>
              </a:rPr>
              <a:t>Forbade companies to manufacture, sell, or transport adulterated or fraudulently labeled food and drugs.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a:t>
            </a:r>
            <a:r>
              <a:rPr lang="en-US" dirty="0"/>
              <a:t> </a:t>
            </a:r>
            <a:r>
              <a:rPr lang="en-US" dirty="0" smtClean="0"/>
              <a:t>336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Upton Sinclair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Socialist intellectual and muckraking journalists.</a:t>
            </a:r>
          </a:p>
          <a:p>
            <a:r>
              <a:rPr lang="en-US" sz="3200" dirty="0" smtClean="0">
                <a:solidFill>
                  <a:schemeClr val="tx1"/>
                </a:solidFill>
              </a:rPr>
              <a:t>His powerful 1906 novel, </a:t>
            </a:r>
            <a:r>
              <a:rPr lang="en-US" sz="3200" i="1" dirty="0" smtClean="0">
                <a:solidFill>
                  <a:schemeClr val="tx1"/>
                </a:solidFill>
              </a:rPr>
              <a:t>The Jungle</a:t>
            </a:r>
            <a:r>
              <a:rPr lang="en-US" sz="3200" dirty="0" smtClean="0">
                <a:solidFill>
                  <a:schemeClr val="tx1"/>
                </a:solidFill>
              </a:rPr>
              <a:t>, was a denunciation of the capitalist exploitation of workers in Chicago’s meat-packing industry.</a:t>
            </a:r>
          </a:p>
          <a:p>
            <a:r>
              <a:rPr lang="en-US" sz="3200" dirty="0" smtClean="0">
                <a:solidFill>
                  <a:schemeClr val="tx1"/>
                </a:solidFill>
              </a:rPr>
              <a:t>His descriptions of filthy working conditions led to the Meat Inspection Act.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339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Punitive Expedition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Mexican revolutionary Pancho Villa raided Columbus, new Mexico, on March 9, 1916, because of American support for the Mexican government.</a:t>
            </a:r>
          </a:p>
          <a:p>
            <a:r>
              <a:rPr lang="en-US" sz="3200" dirty="0" smtClean="0">
                <a:solidFill>
                  <a:schemeClr val="tx1"/>
                </a:solidFill>
              </a:rPr>
              <a:t>A 15,000-man punitive expedition was sent into Mexico under General John J. Pershing, while 150,000 National Guard held the border.</a:t>
            </a:r>
          </a:p>
          <a:p>
            <a:r>
              <a:rPr lang="en-US" sz="3200" dirty="0" smtClean="0">
                <a:solidFill>
                  <a:schemeClr val="tx1"/>
                </a:solidFill>
              </a:rPr>
              <a:t>Villa escaped built his army was dispersed.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364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Woodrow Wilson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president, Wilson helped pass the last major progressive legislation.</a:t>
            </a:r>
          </a:p>
          <a:p>
            <a:r>
              <a:rPr lang="en-US" sz="3200" dirty="0" smtClean="0">
                <a:solidFill>
                  <a:schemeClr val="tx1"/>
                </a:solidFill>
              </a:rPr>
              <a:t>Led the United States into World War I, and won international fame and a Nobel Peace Price for his Fourteen Points.</a:t>
            </a:r>
          </a:p>
          <a:p>
            <a:r>
              <a:rPr lang="en-US" sz="3200" dirty="0" smtClean="0">
                <a:solidFill>
                  <a:schemeClr val="tx1"/>
                </a:solidFill>
              </a:rPr>
              <a:t>Lost his health trying to pass the Versailles Treaty at home in the U.S.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365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William Jennings Bryan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Brilliant orator who crusaded for the cause of free silver and agricultural America as the Democratic nominee who lost the election for president in 1896.</a:t>
            </a:r>
          </a:p>
          <a:p>
            <a:r>
              <a:rPr lang="en-US" sz="3200" dirty="0" smtClean="0">
                <a:solidFill>
                  <a:schemeClr val="tx1"/>
                </a:solidFill>
              </a:rPr>
              <a:t>Famously declared, “You shall not crucify mankind upon a cross of gold!”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254  </a:t>
            </a:r>
            <a:endParaRPr lang="en-US" dirty="0"/>
          </a:p>
        </p:txBody>
      </p:sp>
    </p:spTree>
    <p:extLst>
      <p:ext uri="{BB962C8B-B14F-4D97-AF65-F5344CB8AC3E}">
        <p14:creationId xmlns:p14="http://schemas.microsoft.com/office/powerpoint/2010/main" val="379855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1902 United Mine Worker’s Strike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pPr lvl="0"/>
            <a:r>
              <a:rPr lang="en-US" sz="3200" dirty="0" smtClean="0">
                <a:solidFill>
                  <a:srgbClr val="002060"/>
                </a:solidFill>
              </a:rPr>
              <a:t>When a bitter 1902 strike by the United Mine Workers dragged on long enough to endanger coal supplies for the coming winter, Roosevelt asked both the operators and the miners to accept impartial federal arbitration.  When the mine owners balked, Roosevelt threatened to send federal troops to seize the mines and resume coal production.  The operators finally relented.  Arbitrators awarded the strikers a 10% wage increase and a nine-hour day, although no recognition of their union—less than they had wanted but more than they would likely have won without Roosevelt’s intervention.</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Russo-Japanese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Japan had attacked the Russian Pacific fleet over Russia's refusal to withdraw its troops from Manchuria after the Boxer Rebellion (1904-1905) War fought mainly in Korea. Japan victorious, the U.S. mediated the end of the war. Negotiating the treaty in the U.S. increased U.S. prestige. Roosevelt received a Nobel Peace Prize for the mediation.</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Pendleton Civil Service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1883 act established a civil service system.</a:t>
            </a:r>
          </a:p>
          <a:p>
            <a:r>
              <a:rPr lang="en-US" sz="3200" dirty="0" smtClean="0">
                <a:solidFill>
                  <a:schemeClr val="tx1"/>
                </a:solidFill>
              </a:rPr>
              <a:t>Created a number of government jobs filled by civil service examinations and not political appointments.</a:t>
            </a:r>
          </a:p>
          <a:p>
            <a:r>
              <a:rPr lang="en-US" sz="3200" dirty="0" smtClean="0">
                <a:solidFill>
                  <a:schemeClr val="tx1"/>
                </a:solidFill>
              </a:rPr>
              <a:t>Some states also began to develop civil service systems in the 1880s.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275 </a:t>
            </a:r>
            <a:endParaRPr lang="en-US" dirty="0"/>
          </a:p>
        </p:txBody>
      </p:sp>
    </p:spTree>
    <p:extLst>
      <p:ext uri="{BB962C8B-B14F-4D97-AF65-F5344CB8AC3E}">
        <p14:creationId xmlns:p14="http://schemas.microsoft.com/office/powerpoint/2010/main" val="237805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174</TotalTime>
  <Words>4001</Words>
  <Application>Microsoft Office PowerPoint</Application>
  <PresentationFormat>Widescreen</PresentationFormat>
  <Paragraphs>398</Paragraphs>
  <Slides>82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82</vt:i4>
      </vt:variant>
    </vt:vector>
  </HeadingPairs>
  <TitlesOfParts>
    <vt:vector size="85" baseType="lpstr">
      <vt:lpstr>Aharoni</vt:lpstr>
      <vt:lpstr>Corbel</vt:lpstr>
      <vt:lpstr>Basis</vt:lpstr>
      <vt:lpstr>Gold Standard</vt:lpstr>
      <vt:lpstr>Grange</vt:lpstr>
      <vt:lpstr>Farmers’ Alliances</vt:lpstr>
      <vt:lpstr>Ocala Platform</vt:lpstr>
      <vt:lpstr>Interstate Commerce Act</vt:lpstr>
      <vt:lpstr>Sherman Antitrust Act</vt:lpstr>
      <vt:lpstr>Populist Party</vt:lpstr>
      <vt:lpstr>William Jennings Bryan</vt:lpstr>
      <vt:lpstr>Pendleton Civil Service Act</vt:lpstr>
      <vt:lpstr>Civil Service Commission</vt:lpstr>
      <vt:lpstr>Professional Bureaucracy</vt:lpstr>
      <vt:lpstr>Coxey’s Army</vt:lpstr>
      <vt:lpstr>Booker T. Washington</vt:lpstr>
      <vt:lpstr>Open-Door Policy</vt:lpstr>
      <vt:lpstr>Naval Act of 1900</vt:lpstr>
      <vt:lpstr>The Influence of Sea Power upon History</vt:lpstr>
      <vt:lpstr>Scramble for Africa</vt:lpstr>
      <vt:lpstr>Spanish-American War</vt:lpstr>
      <vt:lpstr>Reconcentration</vt:lpstr>
      <vt:lpstr>Yellow Journalism</vt:lpstr>
      <vt:lpstr>Jingoism</vt:lpstr>
      <vt:lpstr>USSMaine</vt:lpstr>
      <vt:lpstr>“Rough Riders”</vt:lpstr>
      <vt:lpstr>Teller Amendment</vt:lpstr>
      <vt:lpstr>Platt Amendment</vt:lpstr>
      <vt:lpstr>Anti-Imperialist League</vt:lpstr>
      <vt:lpstr>Treaty of Paris, 1898</vt:lpstr>
      <vt:lpstr>William Randolph Hearst</vt:lpstr>
      <vt:lpstr>Theodore Roosevelt</vt:lpstr>
      <vt:lpstr>Farmers’ Alliances</vt:lpstr>
      <vt:lpstr>Tom Watson</vt:lpstr>
      <vt:lpstr>Panic of 1893</vt:lpstr>
      <vt:lpstr>Granger Laws</vt:lpstr>
      <vt:lpstr>New Manifest Destiny</vt:lpstr>
      <vt:lpstr>Alfred Thayer Mahan: The Influence of Sea Power on History</vt:lpstr>
      <vt:lpstr>Pearl Harbor</vt:lpstr>
      <vt:lpstr>Queen Liliuokalani</vt:lpstr>
      <vt:lpstr>Boxer Rebellion</vt:lpstr>
      <vt:lpstr>“You furnish the pictures and I’ll furnish the war.”</vt:lpstr>
      <vt:lpstr>De Lôme letter</vt:lpstr>
      <vt:lpstr>Progressivism</vt:lpstr>
      <vt:lpstr>Muckrakers</vt:lpstr>
      <vt:lpstr>Initiative Process</vt:lpstr>
      <vt:lpstr>Referendum</vt:lpstr>
      <vt:lpstr>Recall</vt:lpstr>
      <vt:lpstr>Direct Primary</vt:lpstr>
      <vt:lpstr>Settlement Houses</vt:lpstr>
      <vt:lpstr>Hull House</vt:lpstr>
      <vt:lpstr>National American Woman Suffrage Association</vt:lpstr>
      <vt:lpstr>Feminism</vt:lpstr>
      <vt:lpstr>Triangle Shirtwaist Fire</vt:lpstr>
      <vt:lpstr>United States Forest Service</vt:lpstr>
      <vt:lpstr>Socialism</vt:lpstr>
      <vt:lpstr>Ida Tarbell</vt:lpstr>
      <vt:lpstr>Ida Tarbell</vt:lpstr>
      <vt:lpstr>Nineteenth Amendment</vt:lpstr>
      <vt:lpstr>Robert M. Lafollette</vt:lpstr>
      <vt:lpstr>Booker T. Washington</vt:lpstr>
      <vt:lpstr>W.E.B. DuBois</vt:lpstr>
      <vt:lpstr>Niagara Movement</vt:lpstr>
      <vt:lpstr>Panama Canal</vt:lpstr>
      <vt:lpstr>Roosevelt Corollary</vt:lpstr>
      <vt:lpstr>“Dollar Diplomacy”</vt:lpstr>
      <vt:lpstr>Seventeenth Amendment</vt:lpstr>
      <vt:lpstr>National Woman’s Party</vt:lpstr>
      <vt:lpstr>Square Deal</vt:lpstr>
      <vt:lpstr>Meat Inspection Act</vt:lpstr>
      <vt:lpstr>Sixteenth Amendment</vt:lpstr>
      <vt:lpstr>Ballinger-Pinchot Affair</vt:lpstr>
      <vt:lpstr>New Nationalism</vt:lpstr>
      <vt:lpstr>Bull Moose Party</vt:lpstr>
      <vt:lpstr>New Freedom Policy</vt:lpstr>
      <vt:lpstr>Clayton Antitrust Act</vt:lpstr>
      <vt:lpstr>Federal Trade Commission</vt:lpstr>
      <vt:lpstr>Federal Reserve System</vt:lpstr>
      <vt:lpstr>Pure Food and Drug Act</vt:lpstr>
      <vt:lpstr>Upton Sinclair</vt:lpstr>
      <vt:lpstr>Punitive Expedition</vt:lpstr>
      <vt:lpstr>Woodrow Wilson</vt:lpstr>
      <vt:lpstr>1902 United Mine Worker’s Strike</vt:lpstr>
      <vt:lpstr>Russo-Japanese War</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24</cp:revision>
  <dcterms:created xsi:type="dcterms:W3CDTF">2015-01-02T22:01:48Z</dcterms:created>
  <dcterms:modified xsi:type="dcterms:W3CDTF">2016-12-20T17:21:20Z</dcterms:modified>
</cp:coreProperties>
</file>