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319" r:id="rId2"/>
    <p:sldId id="320" r:id="rId3"/>
    <p:sldId id="322" r:id="rId4"/>
    <p:sldId id="324" r:id="rId5"/>
    <p:sldId id="323" r:id="rId6"/>
    <p:sldId id="321" r:id="rId7"/>
    <p:sldId id="326" r:id="rId8"/>
    <p:sldId id="327" r:id="rId9"/>
    <p:sldId id="325" r:id="rId10"/>
    <p:sldId id="299" r:id="rId11"/>
    <p:sldId id="310" r:id="rId12"/>
    <p:sldId id="311" r:id="rId13"/>
    <p:sldId id="312" r:id="rId14"/>
    <p:sldId id="313" r:id="rId15"/>
    <p:sldId id="328" r:id="rId16"/>
    <p:sldId id="329" r:id="rId17"/>
    <p:sldId id="330" r:id="rId18"/>
    <p:sldId id="331" r:id="rId19"/>
    <p:sldId id="332" r:id="rId20"/>
    <p:sldId id="333" r:id="rId21"/>
    <p:sldId id="334" r:id="rId22"/>
    <p:sldId id="335" r:id="rId23"/>
    <p:sldId id="336" r:id="rId24"/>
    <p:sldId id="337" r:id="rId25"/>
    <p:sldId id="338" r:id="rId26"/>
    <p:sldId id="339" r:id="rId27"/>
    <p:sldId id="340" r:id="rId28"/>
    <p:sldId id="341" r:id="rId29"/>
    <p:sldId id="342" r:id="rId30"/>
    <p:sldId id="314" r:id="rId31"/>
    <p:sldId id="315" r:id="rId32"/>
    <p:sldId id="316" r:id="rId33"/>
    <p:sldId id="317" r:id="rId34"/>
    <p:sldId id="318" r:id="rId35"/>
    <p:sldId id="300" r:id="rId36"/>
    <p:sldId id="301" r:id="rId37"/>
    <p:sldId id="302" r:id="rId38"/>
    <p:sldId id="303" r:id="rId39"/>
    <p:sldId id="304" r:id="rId40"/>
    <p:sldId id="305" r:id="rId41"/>
    <p:sldId id="306" r:id="rId42"/>
    <p:sldId id="307" r:id="rId43"/>
    <p:sldId id="308" r:id="rId44"/>
    <p:sldId id="309" r:id="rId45"/>
    <p:sldId id="290" r:id="rId46"/>
    <p:sldId id="291" r:id="rId47"/>
    <p:sldId id="292" r:id="rId48"/>
    <p:sldId id="293" r:id="rId49"/>
    <p:sldId id="294" r:id="rId50"/>
    <p:sldId id="295" r:id="rId51"/>
    <p:sldId id="296" r:id="rId52"/>
    <p:sldId id="343" r:id="rId53"/>
    <p:sldId id="344" r:id="rId54"/>
    <p:sldId id="297"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BB841B78-9A7D-4973-B615-713B35136459}" type="datetimeFigureOut">
              <a:rPr lang="en-US" smtClean="0"/>
              <a:t>3/12/2015</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046EB06-14DF-4BD4-A13D-30FEF07A1543}" type="slidenum">
              <a:rPr lang="en-US" smtClean="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1222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841B78-9A7D-4973-B615-713B35136459}" type="datetimeFigureOut">
              <a:rPr lang="en-US" smtClean="0"/>
              <a:t>3/12/2015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6EB06-14DF-4BD4-A13D-30FEF07A1543}" type="slidenum">
              <a:rPr lang="en-US" smtClean="0"/>
              <a:t>‹#›</a:t>
            </a:fld>
            <a:endParaRPr lang="en-US" dirty="0"/>
          </a:p>
        </p:txBody>
      </p:sp>
    </p:spTree>
    <p:extLst>
      <p:ext uri="{BB962C8B-B14F-4D97-AF65-F5344CB8AC3E}">
        <p14:creationId xmlns:p14="http://schemas.microsoft.com/office/powerpoint/2010/main" val="2678520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841B78-9A7D-4973-B615-713B35136459}" type="datetimeFigureOut">
              <a:rPr lang="en-US" smtClean="0"/>
              <a:t>3/12/2015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6EB06-14DF-4BD4-A13D-30FEF07A1543}" type="slidenum">
              <a:rPr lang="en-US" smtClean="0"/>
              <a:t>‹#›</a:t>
            </a:fld>
            <a:endParaRPr lang="en-US" dirty="0"/>
          </a:p>
        </p:txBody>
      </p:sp>
    </p:spTree>
    <p:extLst>
      <p:ext uri="{BB962C8B-B14F-4D97-AF65-F5344CB8AC3E}">
        <p14:creationId xmlns:p14="http://schemas.microsoft.com/office/powerpoint/2010/main" val="73009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841B78-9A7D-4973-B615-713B35136459}" type="datetimeFigureOut">
              <a:rPr lang="en-US" smtClean="0"/>
              <a:t>3/12/2015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6EB06-14DF-4BD4-A13D-30FEF07A1543}" type="slidenum">
              <a:rPr lang="en-US" smtClean="0"/>
              <a:t>‹#›</a:t>
            </a:fld>
            <a:endParaRPr lang="en-US" dirty="0"/>
          </a:p>
        </p:txBody>
      </p:sp>
    </p:spTree>
    <p:extLst>
      <p:ext uri="{BB962C8B-B14F-4D97-AF65-F5344CB8AC3E}">
        <p14:creationId xmlns:p14="http://schemas.microsoft.com/office/powerpoint/2010/main" val="3689249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841B78-9A7D-4973-B615-713B35136459}" type="datetimeFigureOut">
              <a:rPr lang="en-US" smtClean="0"/>
              <a:t>3/12/2015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6EB06-14DF-4BD4-A13D-30FEF07A1543}" type="slidenum">
              <a:rPr lang="en-US" smtClean="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0591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841B78-9A7D-4973-B615-713B35136459}" type="datetimeFigureOut">
              <a:rPr lang="en-US" smtClean="0"/>
              <a:t>3/12/2015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46EB06-14DF-4BD4-A13D-30FEF07A1543}" type="slidenum">
              <a:rPr lang="en-US" smtClean="0"/>
              <a:t>‹#›</a:t>
            </a:fld>
            <a:endParaRPr lang="en-US" dirty="0"/>
          </a:p>
        </p:txBody>
      </p:sp>
    </p:spTree>
    <p:extLst>
      <p:ext uri="{BB962C8B-B14F-4D97-AF65-F5344CB8AC3E}">
        <p14:creationId xmlns:p14="http://schemas.microsoft.com/office/powerpoint/2010/main" val="3894135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841B78-9A7D-4973-B615-713B35136459}" type="datetimeFigureOut">
              <a:rPr lang="en-US" smtClean="0"/>
              <a:t>3/12/2015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46EB06-14DF-4BD4-A13D-30FEF07A1543}" type="slidenum">
              <a:rPr lang="en-US" smtClean="0"/>
              <a:t>‹#›</a:t>
            </a:fld>
            <a:endParaRPr lang="en-US" dirty="0"/>
          </a:p>
        </p:txBody>
      </p:sp>
    </p:spTree>
    <p:extLst>
      <p:ext uri="{BB962C8B-B14F-4D97-AF65-F5344CB8AC3E}">
        <p14:creationId xmlns:p14="http://schemas.microsoft.com/office/powerpoint/2010/main" val="2509815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841B78-9A7D-4973-B615-713B35136459}" type="datetimeFigureOut">
              <a:rPr lang="en-US" smtClean="0"/>
              <a:t>3/12/2015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46EB06-14DF-4BD4-A13D-30FEF07A1543}" type="slidenum">
              <a:rPr lang="en-US" smtClean="0"/>
              <a:t>‹#›</a:t>
            </a:fld>
            <a:endParaRPr lang="en-US" dirty="0"/>
          </a:p>
        </p:txBody>
      </p:sp>
    </p:spTree>
    <p:extLst>
      <p:ext uri="{BB962C8B-B14F-4D97-AF65-F5344CB8AC3E}">
        <p14:creationId xmlns:p14="http://schemas.microsoft.com/office/powerpoint/2010/main" val="2686178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841B78-9A7D-4973-B615-713B35136459}" type="datetimeFigureOut">
              <a:rPr lang="en-US" smtClean="0"/>
              <a:t>3/12/2015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46EB06-14DF-4BD4-A13D-30FEF07A1543}" type="slidenum">
              <a:rPr lang="en-US" smtClean="0"/>
              <a:t>‹#›</a:t>
            </a:fld>
            <a:endParaRPr lang="en-US" dirty="0"/>
          </a:p>
        </p:txBody>
      </p:sp>
    </p:spTree>
    <p:extLst>
      <p:ext uri="{BB962C8B-B14F-4D97-AF65-F5344CB8AC3E}">
        <p14:creationId xmlns:p14="http://schemas.microsoft.com/office/powerpoint/2010/main" val="92947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841B78-9A7D-4973-B615-713B35136459}" type="datetimeFigureOut">
              <a:rPr lang="en-US" smtClean="0"/>
              <a:t>3/12/2015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46EB06-14DF-4BD4-A13D-30FEF07A1543}" type="slidenum">
              <a:rPr lang="en-US" smtClean="0"/>
              <a:t>‹#›</a:t>
            </a:fld>
            <a:endParaRPr lang="en-US" dirty="0"/>
          </a:p>
        </p:txBody>
      </p:sp>
    </p:spTree>
    <p:extLst>
      <p:ext uri="{BB962C8B-B14F-4D97-AF65-F5344CB8AC3E}">
        <p14:creationId xmlns:p14="http://schemas.microsoft.com/office/powerpoint/2010/main" val="3065798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841B78-9A7D-4973-B615-713B35136459}" type="datetimeFigureOut">
              <a:rPr lang="en-US" smtClean="0"/>
              <a:t>3/12/2015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46EB06-14DF-4BD4-A13D-30FEF07A1543}" type="slidenum">
              <a:rPr lang="en-US" smtClean="0"/>
              <a:t>‹#›</a:t>
            </a:fld>
            <a:endParaRPr lang="en-US" dirty="0"/>
          </a:p>
        </p:txBody>
      </p:sp>
    </p:spTree>
    <p:extLst>
      <p:ext uri="{BB962C8B-B14F-4D97-AF65-F5344CB8AC3E}">
        <p14:creationId xmlns:p14="http://schemas.microsoft.com/office/powerpoint/2010/main" val="79227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BB841B78-9A7D-4973-B615-713B35136459}" type="datetimeFigureOut">
              <a:rPr lang="en-US" smtClean="0"/>
              <a:t>3/12/2015</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1046EB06-14DF-4BD4-A13D-30FEF07A1543}" type="slidenum">
              <a:rPr lang="en-US" smtClean="0"/>
              <a:t>‹#›</a:t>
            </a:fld>
            <a:endParaRPr lang="en-US" dirty="0"/>
          </a:p>
        </p:txBody>
      </p:sp>
    </p:spTree>
    <p:extLst>
      <p:ext uri="{BB962C8B-B14F-4D97-AF65-F5344CB8AC3E}">
        <p14:creationId xmlns:p14="http://schemas.microsoft.com/office/powerpoint/2010/main" val="195594742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“King Cotton”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a:solidFill>
                  <a:schemeClr val="tx1"/>
                </a:solidFill>
              </a:rPr>
              <a:t>Expression used by Southern authors and orators before the Civil War to indicate the economic dominance of the Southern cotton industry, and that the North needed the South's cotton. In a speech to the Senate in 1858, James Hammond declared, "You daren't make war against cotton! ...Cotton is king!".</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11</a:t>
            </a:r>
            <a:endParaRPr lang="en-US" dirty="0"/>
          </a:p>
        </p:txBody>
      </p:sp>
    </p:spTree>
    <p:extLst>
      <p:ext uri="{BB962C8B-B14F-4D97-AF65-F5344CB8AC3E}">
        <p14:creationId xmlns:p14="http://schemas.microsoft.com/office/powerpoint/2010/main" val="925666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Temperance Movement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Movement that developed in America before the Civil War that lamented the effect that alcohol had on American society.</a:t>
            </a:r>
          </a:p>
          <a:p>
            <a:r>
              <a:rPr lang="en-US" sz="3200" dirty="0" smtClean="0">
                <a:solidFill>
                  <a:schemeClr val="tx1"/>
                </a:solidFill>
              </a:rPr>
              <a:t>After the Civil War, members of this movement became concerned about the effects of alcohol on the poor and immigrants.</a:t>
            </a:r>
          </a:p>
          <a:p>
            <a:r>
              <a:rPr lang="en-US" sz="3200" dirty="0" smtClean="0">
                <a:solidFill>
                  <a:schemeClr val="tx1"/>
                </a:solidFill>
              </a:rPr>
              <a:t>Out of this came a drive for prohibition.</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12</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137  </a:t>
            </a:r>
            <a:endParaRPr lang="en-US" dirty="0"/>
          </a:p>
        </p:txBody>
      </p:sp>
    </p:spTree>
    <p:extLst>
      <p:ext uri="{BB962C8B-B14F-4D97-AF65-F5344CB8AC3E}">
        <p14:creationId xmlns:p14="http://schemas.microsoft.com/office/powerpoint/2010/main" val="46722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Abolitionist Movement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Movement dedicated to the abolition of slavery that existed primarily in the North in the years leading up to the Civil War.</a:t>
            </a:r>
          </a:p>
          <a:p>
            <a:r>
              <a:rPr lang="en-US" sz="3200" dirty="0" smtClean="0">
                <a:solidFill>
                  <a:schemeClr val="tx1"/>
                </a:solidFill>
              </a:rPr>
              <a:t>Had both white and black members.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12</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138  </a:t>
            </a:r>
            <a:endParaRPr lang="en-US" dirty="0"/>
          </a:p>
        </p:txBody>
      </p:sp>
    </p:spTree>
    <p:extLst>
      <p:ext uri="{BB962C8B-B14F-4D97-AF65-F5344CB8AC3E}">
        <p14:creationId xmlns:p14="http://schemas.microsoft.com/office/powerpoint/2010/main" val="202505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i="1" dirty="0" smtClean="0">
                <a:solidFill>
                  <a:schemeClr val="tx1"/>
                </a:solidFill>
                <a:latin typeface="Aharoni" panose="02010803020104030203" pitchFamily="2" charset="-79"/>
                <a:cs typeface="Aharoni" panose="02010803020104030203" pitchFamily="2" charset="-79"/>
              </a:rPr>
              <a:t>The Liberator</a:t>
            </a:r>
            <a:endParaRPr lang="en-US" b="1" i="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Radical abolitionist journal of </a:t>
            </a:r>
            <a:r>
              <a:rPr lang="en-US" sz="3200" b="1" dirty="0" smtClean="0">
                <a:solidFill>
                  <a:schemeClr val="tx1"/>
                </a:solidFill>
              </a:rPr>
              <a:t>William Lloyd Garrison</a:t>
            </a:r>
            <a:r>
              <a:rPr lang="en-US" sz="3200" dirty="0" smtClean="0">
                <a:solidFill>
                  <a:schemeClr val="tx1"/>
                </a:solidFill>
              </a:rPr>
              <a:t> that was first published in 1831.</a:t>
            </a:r>
          </a:p>
          <a:p>
            <a:r>
              <a:rPr lang="en-US" sz="3200" dirty="0" smtClean="0">
                <a:solidFill>
                  <a:schemeClr val="tx1"/>
                </a:solidFill>
              </a:rPr>
              <a:t>Garrison and his journal presented the most extreme abolitionist views during the period leading up to the Civil War.</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12</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139  </a:t>
            </a:r>
            <a:endParaRPr lang="en-US" dirty="0"/>
          </a:p>
        </p:txBody>
      </p:sp>
    </p:spTree>
    <p:extLst>
      <p:ext uri="{BB962C8B-B14F-4D97-AF65-F5344CB8AC3E}">
        <p14:creationId xmlns:p14="http://schemas.microsoft.com/office/powerpoint/2010/main" val="1448541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American Colonization Society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This society, formed in 1817, stated that the best way to end the slavery problem was for blacks to emigrate to Africa.</a:t>
            </a:r>
          </a:p>
          <a:p>
            <a:r>
              <a:rPr lang="en-US" sz="3200" dirty="0" smtClean="0">
                <a:solidFill>
                  <a:schemeClr val="tx1"/>
                </a:solidFill>
              </a:rPr>
              <a:t>By 1822, a few blacks emigrated to Liberia.</a:t>
            </a:r>
          </a:p>
          <a:p>
            <a:r>
              <a:rPr lang="en-US" sz="3200" dirty="0" smtClean="0">
                <a:solidFill>
                  <a:schemeClr val="tx1"/>
                </a:solidFill>
              </a:rPr>
              <a:t>The organization’s views were later rejected by most abolitionists.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12</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140  </a:t>
            </a:r>
            <a:endParaRPr lang="en-US" dirty="0"/>
          </a:p>
        </p:txBody>
      </p:sp>
    </p:spTree>
    <p:extLst>
      <p:ext uri="{BB962C8B-B14F-4D97-AF65-F5344CB8AC3E}">
        <p14:creationId xmlns:p14="http://schemas.microsoft.com/office/powerpoint/2010/main" val="390424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Frederick Douglas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An ex-slave who became a leader of the abolitionist movement.</a:t>
            </a:r>
          </a:p>
          <a:p>
            <a:r>
              <a:rPr lang="en-US" sz="3200" dirty="0" smtClean="0">
                <a:solidFill>
                  <a:schemeClr val="tx1"/>
                </a:solidFill>
              </a:rPr>
              <a:t>His autobiographical </a:t>
            </a:r>
            <a:r>
              <a:rPr lang="en-US" sz="3200" i="1" dirty="0" smtClean="0">
                <a:solidFill>
                  <a:schemeClr val="tx1"/>
                </a:solidFill>
              </a:rPr>
              <a:t>Narrative of the Life of Frederick Douglas</a:t>
            </a:r>
            <a:r>
              <a:rPr lang="en-US" sz="3200" dirty="0" smtClean="0">
                <a:solidFill>
                  <a:schemeClr val="tx1"/>
                </a:solidFill>
              </a:rPr>
              <a:t> became a key text of those who opposed slavery.</a:t>
            </a:r>
          </a:p>
          <a:p>
            <a:r>
              <a:rPr lang="en-US" sz="3200" dirty="0" smtClean="0">
                <a:solidFill>
                  <a:schemeClr val="tx1"/>
                </a:solidFill>
              </a:rPr>
              <a:t>He edited an abolitionist newspaper and was active as a lecturer and organizer.</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12</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150  </a:t>
            </a:r>
            <a:endParaRPr lang="en-US" dirty="0"/>
          </a:p>
        </p:txBody>
      </p:sp>
    </p:spTree>
    <p:extLst>
      <p:ext uri="{BB962C8B-B14F-4D97-AF65-F5344CB8AC3E}">
        <p14:creationId xmlns:p14="http://schemas.microsoft.com/office/powerpoint/2010/main" val="2149145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Romanticism</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a:solidFill>
                  <a:schemeClr val="tx1"/>
                </a:solidFill>
              </a:rPr>
              <a:t>In the mid-1800s, the reform impulse in the United States included the idea that man is essentially good and capable of positive change.  Was in contrast to traditional Protestant assumptions of original sin, which humans needed to overcome through a disciplined, virtuous life.</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12</a:t>
            </a:r>
            <a:endParaRPr lang="en-US" dirty="0"/>
          </a:p>
        </p:txBody>
      </p:sp>
    </p:spTree>
    <p:extLst>
      <p:ext uri="{BB962C8B-B14F-4D97-AF65-F5344CB8AC3E}">
        <p14:creationId xmlns:p14="http://schemas.microsoft.com/office/powerpoint/2010/main" val="1018026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Robert Owen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lnSpcReduction="10000"/>
          </a:bodyPr>
          <a:lstStyle/>
          <a:p>
            <a:r>
              <a:rPr lang="en-US" sz="3200" dirty="0" smtClean="0">
                <a:solidFill>
                  <a:schemeClr val="tx1"/>
                </a:solidFill>
              </a:rPr>
              <a:t>Owen </a:t>
            </a:r>
            <a:r>
              <a:rPr lang="en-US" sz="3200" dirty="0">
                <a:solidFill>
                  <a:schemeClr val="tx1"/>
                </a:solidFill>
              </a:rPr>
              <a:t>himself founded an experimental community in Indiana in 1825, which he named New </a:t>
            </a:r>
            <a:r>
              <a:rPr lang="en-US" sz="3200" dirty="0" smtClean="0">
                <a:solidFill>
                  <a:schemeClr val="tx1"/>
                </a:solidFill>
              </a:rPr>
              <a:t>Harmony</a:t>
            </a:r>
            <a:r>
              <a:rPr lang="en-US" sz="3200" dirty="0">
                <a:solidFill>
                  <a:schemeClr val="tx1"/>
                </a:solidFill>
              </a:rPr>
              <a:t>.  It was to be a “Village of Cooperation,” in which every resident worked and lived in total equality.  </a:t>
            </a:r>
            <a:endParaRPr lang="en-US" sz="3200" dirty="0" smtClean="0">
              <a:solidFill>
                <a:schemeClr val="tx1"/>
              </a:solidFill>
            </a:endParaRPr>
          </a:p>
          <a:p>
            <a:r>
              <a:rPr lang="en-US" sz="3200" dirty="0" smtClean="0">
                <a:solidFill>
                  <a:schemeClr val="tx1"/>
                </a:solidFill>
              </a:rPr>
              <a:t>The </a:t>
            </a:r>
            <a:r>
              <a:rPr lang="en-US" sz="3200" dirty="0">
                <a:solidFill>
                  <a:schemeClr val="tx1"/>
                </a:solidFill>
              </a:rPr>
              <a:t>community was an economic failure, but the vision that had inspired it continued to enchant Americans.  Dozens of other “</a:t>
            </a:r>
            <a:r>
              <a:rPr lang="en-US" sz="3200" dirty="0" err="1">
                <a:solidFill>
                  <a:schemeClr val="tx1"/>
                </a:solidFill>
              </a:rPr>
              <a:t>Owenite</a:t>
            </a:r>
            <a:r>
              <a:rPr lang="en-US" sz="3200" dirty="0">
                <a:solidFill>
                  <a:schemeClr val="tx1"/>
                </a:solidFill>
              </a:rPr>
              <a:t>” experiments began in other locations in the following years.</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12</a:t>
            </a:r>
            <a:endParaRPr lang="en-US" dirty="0"/>
          </a:p>
        </p:txBody>
      </p:sp>
    </p:spTree>
    <p:extLst>
      <p:ext uri="{BB962C8B-B14F-4D97-AF65-F5344CB8AC3E}">
        <p14:creationId xmlns:p14="http://schemas.microsoft.com/office/powerpoint/2010/main" val="367964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Joseph Smith</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a:solidFill>
                  <a:schemeClr val="tx1"/>
                </a:solidFill>
              </a:rPr>
              <a:t>Founded Mormonism in New York in 1830 with the guidance of an angel. In 1843, Smith's announcement that God sanctioned polygamy split the Mormons and let to an uprising against Mormons in 1844. He translated the Book of Mormon and died a martyr.</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12</a:t>
            </a:r>
            <a:endParaRPr lang="en-US" dirty="0"/>
          </a:p>
        </p:txBody>
      </p:sp>
    </p:spTree>
    <p:extLst>
      <p:ext uri="{BB962C8B-B14F-4D97-AF65-F5344CB8AC3E}">
        <p14:creationId xmlns:p14="http://schemas.microsoft.com/office/powerpoint/2010/main" val="767292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Brigham Young</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a:solidFill>
                  <a:schemeClr val="tx1"/>
                </a:solidFill>
              </a:rPr>
              <a:t>1847 - Brigham Young let the Mormons to the Great Salt Lake Valley in Utah, where they founded the Mormon republic of Deseret. Believed in polygamy and strong social order. Others feared that the Mormons would act as a block, politically and economically.</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12</a:t>
            </a:r>
            <a:endParaRPr lang="en-US" dirty="0"/>
          </a:p>
        </p:txBody>
      </p:sp>
    </p:spTree>
    <p:extLst>
      <p:ext uri="{BB962C8B-B14F-4D97-AF65-F5344CB8AC3E}">
        <p14:creationId xmlns:p14="http://schemas.microsoft.com/office/powerpoint/2010/main" val="269509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Second Great Awakening</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a:solidFill>
                  <a:schemeClr val="tx1"/>
                </a:solidFill>
              </a:rPr>
              <a:t>A series of religious revivals starting in 1801, based on Methodism and Baptism. Stressed a religious philosophy of salvation through good deeds and tolerance for all Protestant sects. The revivals attracted women, Blacks, and Native Americans.</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12</a:t>
            </a:r>
            <a:endParaRPr lang="en-US" dirty="0"/>
          </a:p>
        </p:txBody>
      </p:sp>
    </p:spTree>
    <p:extLst>
      <p:ext uri="{BB962C8B-B14F-4D97-AF65-F5344CB8AC3E}">
        <p14:creationId xmlns:p14="http://schemas.microsoft.com/office/powerpoint/2010/main" val="1744329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i="1" dirty="0" smtClean="0">
                <a:solidFill>
                  <a:schemeClr val="tx1"/>
                </a:solidFill>
                <a:latin typeface="Aharoni" panose="02010803020104030203" pitchFamily="2" charset="-79"/>
                <a:cs typeface="Aharoni" panose="02010803020104030203" pitchFamily="2" charset="-79"/>
              </a:rPr>
              <a:t>De Bow’s Review</a:t>
            </a:r>
            <a:endParaRPr lang="en-US" b="1" i="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a:solidFill>
                  <a:schemeClr val="tx1"/>
                </a:solidFill>
              </a:rPr>
              <a:t>James B.D. De Bow was a resident of New Orleans.  He published a magazine advocating southern commercial and agricultural expansion </a:t>
            </a:r>
            <a:r>
              <a:rPr lang="en-US" sz="3200" i="1" dirty="0">
                <a:solidFill>
                  <a:schemeClr val="tx1"/>
                </a:solidFill>
              </a:rPr>
              <a:t>De Bow’s Review</a:t>
            </a:r>
            <a:r>
              <a:rPr lang="en-US" sz="3200" dirty="0">
                <a:solidFill>
                  <a:schemeClr val="tx1"/>
                </a:solidFill>
              </a:rPr>
              <a:t>, which survived from 1846-1880.</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11</a:t>
            </a:r>
            <a:endParaRPr lang="en-US" dirty="0"/>
          </a:p>
        </p:txBody>
      </p:sp>
    </p:spTree>
    <p:extLst>
      <p:ext uri="{BB962C8B-B14F-4D97-AF65-F5344CB8AC3E}">
        <p14:creationId xmlns:p14="http://schemas.microsoft.com/office/powerpoint/2010/main" val="624983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Horace Mann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a:solidFill>
                  <a:schemeClr val="tx1"/>
                </a:solidFill>
              </a:rPr>
              <a:t>Secretary of the newly formed Massachusetts Board of Education, he created a public school system in Massachusetts that became the model for the nation. Started the first American public schools, using European schools (Prussian military schools) as models.</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12</a:t>
            </a:r>
            <a:endParaRPr lang="en-US" dirty="0"/>
          </a:p>
        </p:txBody>
      </p:sp>
    </p:spTree>
    <p:extLst>
      <p:ext uri="{BB962C8B-B14F-4D97-AF65-F5344CB8AC3E}">
        <p14:creationId xmlns:p14="http://schemas.microsoft.com/office/powerpoint/2010/main" val="205986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Dorothea Dix</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lnSpcReduction="10000"/>
          </a:bodyPr>
          <a:lstStyle/>
          <a:p>
            <a:r>
              <a:rPr lang="en-US" sz="3200" dirty="0">
                <a:solidFill>
                  <a:schemeClr val="tx1"/>
                </a:solidFill>
              </a:rPr>
              <a:t>A reformer and pioneer in the movement to treat the insane as mentally ill, beginning in the 1820's, she was responsible for improving conditions in jails, poorhouses and insane asylums throughout the U.S. and Canada. </a:t>
            </a:r>
            <a:endParaRPr lang="en-US" sz="3200" dirty="0" smtClean="0">
              <a:solidFill>
                <a:schemeClr val="tx1"/>
              </a:solidFill>
            </a:endParaRPr>
          </a:p>
          <a:p>
            <a:r>
              <a:rPr lang="en-US" sz="3200" dirty="0" smtClean="0">
                <a:solidFill>
                  <a:schemeClr val="tx1"/>
                </a:solidFill>
              </a:rPr>
              <a:t>She </a:t>
            </a:r>
            <a:r>
              <a:rPr lang="en-US" sz="3200" dirty="0">
                <a:solidFill>
                  <a:schemeClr val="tx1"/>
                </a:solidFill>
              </a:rPr>
              <a:t>succeeded in persuading many states to assume responsibility for the care of the mentally ill. She served as the </a:t>
            </a:r>
            <a:r>
              <a:rPr lang="en-US" sz="3200" dirty="0" smtClean="0">
                <a:solidFill>
                  <a:schemeClr val="tx1"/>
                </a:solidFill>
              </a:rPr>
              <a:t>Superintendent </a:t>
            </a:r>
            <a:r>
              <a:rPr lang="en-US" sz="3200" dirty="0">
                <a:solidFill>
                  <a:schemeClr val="tx1"/>
                </a:solidFill>
              </a:rPr>
              <a:t>of Nurses for the Union Army during the Civil War.</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12</a:t>
            </a:r>
            <a:endParaRPr lang="en-US" dirty="0"/>
          </a:p>
        </p:txBody>
      </p:sp>
    </p:spTree>
    <p:extLst>
      <p:ext uri="{BB962C8B-B14F-4D97-AF65-F5344CB8AC3E}">
        <p14:creationId xmlns:p14="http://schemas.microsoft.com/office/powerpoint/2010/main" val="2786064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Transcendentalism</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lnSpcReduction="10000"/>
          </a:bodyPr>
          <a:lstStyle/>
          <a:p>
            <a:pPr lvl="0"/>
            <a:r>
              <a:rPr lang="en-US" sz="3200" dirty="0">
                <a:solidFill>
                  <a:schemeClr val="tx1"/>
                </a:solidFill>
              </a:rPr>
              <a:t>A philosophy pioneered by Ralph Waldo Emerson in the 1830's and 1840's, in which each person has direct communication with God and Nature, and there is no need for organized churches. It incorporated the ideas that mind goes beyond matter, intuition is valuable, that each soul is part of the Great Spirit, and each person is part of a reality where only the invisible is truly real. Promoted individualism, self-reliance, and freedom from social constraints, and emphasized emotions.</a:t>
            </a:r>
          </a:p>
          <a:p>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12</a:t>
            </a:r>
            <a:endParaRPr lang="en-US" dirty="0"/>
          </a:p>
        </p:txBody>
      </p:sp>
    </p:spTree>
    <p:extLst>
      <p:ext uri="{BB962C8B-B14F-4D97-AF65-F5344CB8AC3E}">
        <p14:creationId xmlns:p14="http://schemas.microsoft.com/office/powerpoint/2010/main" val="1299332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Ralph Waldo Emerson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a:solidFill>
                  <a:schemeClr val="tx1"/>
                </a:solidFill>
              </a:rPr>
              <a:t>Essayist, poet. A leading transcendentalist, emphasizing freedom and self-reliance in essays which still make him a force today. He had an international reputation as a first-rate poet. He spoke and wrote many works on the behalf of the Abolitionists.</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12</a:t>
            </a:r>
            <a:endParaRPr lang="en-US" dirty="0"/>
          </a:p>
        </p:txBody>
      </p:sp>
    </p:spTree>
    <p:extLst>
      <p:ext uri="{BB962C8B-B14F-4D97-AF65-F5344CB8AC3E}">
        <p14:creationId xmlns:p14="http://schemas.microsoft.com/office/powerpoint/2010/main" val="1090247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Henry David Thoreau</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fontScale="92500"/>
          </a:bodyPr>
          <a:lstStyle/>
          <a:p>
            <a:r>
              <a:rPr lang="en-US" sz="3200" dirty="0">
                <a:solidFill>
                  <a:schemeClr val="tx1"/>
                </a:solidFill>
              </a:rPr>
              <a:t>A transcendentalist and friend of Emerson. He lived alone on Walden Pond with only $8 a year from 1845-1847 and wrote about it in </a:t>
            </a:r>
            <a:r>
              <a:rPr lang="en-US" sz="3200" i="1" dirty="0">
                <a:solidFill>
                  <a:schemeClr val="tx1"/>
                </a:solidFill>
              </a:rPr>
              <a:t>Walden</a:t>
            </a:r>
            <a:r>
              <a:rPr lang="en-US" sz="3200" dirty="0">
                <a:solidFill>
                  <a:schemeClr val="tx1"/>
                </a:solidFill>
              </a:rPr>
              <a:t>. </a:t>
            </a:r>
            <a:endParaRPr lang="en-US" sz="3200" dirty="0" smtClean="0">
              <a:solidFill>
                <a:schemeClr val="tx1"/>
              </a:solidFill>
            </a:endParaRPr>
          </a:p>
          <a:p>
            <a:r>
              <a:rPr lang="en-US" sz="3200" dirty="0" smtClean="0">
                <a:solidFill>
                  <a:schemeClr val="tx1"/>
                </a:solidFill>
              </a:rPr>
              <a:t>In </a:t>
            </a:r>
            <a:r>
              <a:rPr lang="en-US" sz="3200" dirty="0">
                <a:solidFill>
                  <a:schemeClr val="tx1"/>
                </a:solidFill>
              </a:rPr>
              <a:t>his essay, "On Civil Disobedience," he inspired social and political reformers because he had refused to pay a poll tax in protest of slavery and the Mexican-American War, and had spent a night in jail. He was an extreme individualist and advised people to protest by not obeying laws (passive resistance).</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12</a:t>
            </a:r>
            <a:endParaRPr lang="en-US" dirty="0"/>
          </a:p>
        </p:txBody>
      </p:sp>
    </p:spTree>
    <p:extLst>
      <p:ext uri="{BB962C8B-B14F-4D97-AF65-F5344CB8AC3E}">
        <p14:creationId xmlns:p14="http://schemas.microsoft.com/office/powerpoint/2010/main" val="2550105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“Civil Disobedience”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a:solidFill>
                  <a:schemeClr val="tx1"/>
                </a:solidFill>
              </a:rPr>
              <a:t>In Thoreau’s essay, "On Civil Disobedience," he inspired social and political reformers because he had refused to pay a poll tax in protest of slavery and the Mexican-American War, and had spent a night in jail. He was an extreme individualist and advised people to protest by not obeying laws (passive resistance).</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12</a:t>
            </a:r>
            <a:endParaRPr lang="en-US" dirty="0"/>
          </a:p>
        </p:txBody>
      </p:sp>
    </p:spTree>
    <p:extLst>
      <p:ext uri="{BB962C8B-B14F-4D97-AF65-F5344CB8AC3E}">
        <p14:creationId xmlns:p14="http://schemas.microsoft.com/office/powerpoint/2010/main" val="219991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Nathaniel Hawthorne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a:solidFill>
                  <a:schemeClr val="tx1"/>
                </a:solidFill>
              </a:rPr>
              <a:t>Originally a transcendentalist; later rejected them and became a leading anti-</a:t>
            </a:r>
            <a:r>
              <a:rPr lang="en-US" sz="3200" dirty="0" err="1">
                <a:solidFill>
                  <a:schemeClr val="tx1"/>
                </a:solidFill>
              </a:rPr>
              <a:t>trascendentalist</a:t>
            </a:r>
            <a:r>
              <a:rPr lang="en-US" sz="3200" dirty="0">
                <a:solidFill>
                  <a:schemeClr val="tx1"/>
                </a:solidFill>
              </a:rPr>
              <a:t>. He was a descendant of Puritan settlers. </a:t>
            </a:r>
            <a:endParaRPr lang="en-US" sz="3200" dirty="0" smtClean="0">
              <a:solidFill>
                <a:schemeClr val="tx1"/>
              </a:solidFill>
            </a:endParaRPr>
          </a:p>
          <a:p>
            <a:r>
              <a:rPr lang="en-US" sz="3200" i="1" dirty="0" smtClean="0">
                <a:solidFill>
                  <a:schemeClr val="tx1"/>
                </a:solidFill>
              </a:rPr>
              <a:t>The </a:t>
            </a:r>
            <a:r>
              <a:rPr lang="en-US" sz="3200" i="1" dirty="0">
                <a:solidFill>
                  <a:schemeClr val="tx1"/>
                </a:solidFill>
              </a:rPr>
              <a:t>Scarlet Letter</a:t>
            </a:r>
            <a:r>
              <a:rPr lang="en-US" sz="3200" dirty="0">
                <a:solidFill>
                  <a:schemeClr val="tx1"/>
                </a:solidFill>
              </a:rPr>
              <a:t> shows the hypocrisy and insensitivity of New England puritans by showing their cruelty to a woman who has committed adultery and is forced to wear a scarlet "A".</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12</a:t>
            </a:r>
            <a:endParaRPr lang="en-US" dirty="0"/>
          </a:p>
        </p:txBody>
      </p:sp>
    </p:spTree>
    <p:extLst>
      <p:ext uri="{BB962C8B-B14F-4D97-AF65-F5344CB8AC3E}">
        <p14:creationId xmlns:p14="http://schemas.microsoft.com/office/powerpoint/2010/main" val="2484040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Elizabeth Cady Stanton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a:solidFill>
                  <a:schemeClr val="tx1"/>
                </a:solidFill>
              </a:rPr>
              <a:t>A suffragette who, with </a:t>
            </a:r>
            <a:r>
              <a:rPr lang="en-US" sz="3200" dirty="0" err="1">
                <a:solidFill>
                  <a:schemeClr val="tx1"/>
                </a:solidFill>
              </a:rPr>
              <a:t>Lucretia</a:t>
            </a:r>
            <a:r>
              <a:rPr lang="en-US" sz="3200" dirty="0">
                <a:solidFill>
                  <a:schemeClr val="tx1"/>
                </a:solidFill>
              </a:rPr>
              <a:t> Mott, organized the first convention on women's rights, held in Seneca Falls, New York in 1848. Issued the Declaration of Sentiments which declared men and women to be equal and demanded the right to vote for women. Co-founded the National Women's Suffrage Association with Susan B. Anthony in 1869.</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12</a:t>
            </a:r>
            <a:endParaRPr lang="en-US" dirty="0"/>
          </a:p>
        </p:txBody>
      </p:sp>
    </p:spTree>
    <p:extLst>
      <p:ext uri="{BB962C8B-B14F-4D97-AF65-F5344CB8AC3E}">
        <p14:creationId xmlns:p14="http://schemas.microsoft.com/office/powerpoint/2010/main" val="1980538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Seneca Falls Convention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pPr lvl="0"/>
            <a:r>
              <a:rPr lang="en-US" sz="3200" dirty="0">
                <a:solidFill>
                  <a:schemeClr val="tx1"/>
                </a:solidFill>
              </a:rPr>
              <a:t>July, 1848 - Site of the first modern women's right convention. At the gathering, Elizabeth Cady </a:t>
            </a:r>
            <a:r>
              <a:rPr lang="en-US" sz="3200" dirty="0" err="1">
                <a:solidFill>
                  <a:schemeClr val="tx1"/>
                </a:solidFill>
              </a:rPr>
              <a:t>Staton</a:t>
            </a:r>
            <a:r>
              <a:rPr lang="en-US" sz="3200" dirty="0">
                <a:solidFill>
                  <a:schemeClr val="tx1"/>
                </a:solidFill>
              </a:rPr>
              <a:t> read a Declaration of Sentiment listing the many discriminations against women, and adopted eleven resolutions, one of which called for women's suffrage.</a:t>
            </a:r>
          </a:p>
          <a:p>
            <a:pPr marL="45720" indent="0">
              <a:buNone/>
            </a:pP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12</a:t>
            </a:r>
            <a:endParaRPr lang="en-US" dirty="0"/>
          </a:p>
        </p:txBody>
      </p:sp>
    </p:spTree>
    <p:extLst>
      <p:ext uri="{BB962C8B-B14F-4D97-AF65-F5344CB8AC3E}">
        <p14:creationId xmlns:p14="http://schemas.microsoft.com/office/powerpoint/2010/main" val="1975339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Elijah Lovejoy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a:solidFill>
                  <a:schemeClr val="tx1"/>
                </a:solidFill>
              </a:rPr>
              <a:t>An abolitionist and editor of an abolitionist newspaper in Alton, Illinois. The press he used was attacked four times and Lovejoy was killed defending it. His death was an example of violence against abolitionists.</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12</a:t>
            </a:r>
            <a:endParaRPr lang="en-US" dirty="0"/>
          </a:p>
        </p:txBody>
      </p:sp>
    </p:spTree>
    <p:extLst>
      <p:ext uri="{BB962C8B-B14F-4D97-AF65-F5344CB8AC3E}">
        <p14:creationId xmlns:p14="http://schemas.microsoft.com/office/powerpoint/2010/main" val="2846549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Cavalier myth</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a:solidFill>
                  <a:schemeClr val="tx1"/>
                </a:solidFill>
              </a:rPr>
              <a:t>White southerners were, they argued, “cavaliers”—people happily free from the base, acquisitive of the “Yankees” to their north.  Southern white people were, they believed, more concerned with a refined and gracious way of life than with rapid growth and development.</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11</a:t>
            </a:r>
            <a:endParaRPr lang="en-US" dirty="0"/>
          </a:p>
        </p:txBody>
      </p:sp>
    </p:spTree>
    <p:extLst>
      <p:ext uri="{BB962C8B-B14F-4D97-AF65-F5344CB8AC3E}">
        <p14:creationId xmlns:p14="http://schemas.microsoft.com/office/powerpoint/2010/main" val="2441915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Manifest Destiny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An expansionists term first used in the 1840s by journalist John O’Sullivan.</a:t>
            </a:r>
          </a:p>
          <a:p>
            <a:r>
              <a:rPr lang="en-US" sz="3200" dirty="0" smtClean="0">
                <a:solidFill>
                  <a:schemeClr val="tx1"/>
                </a:solidFill>
              </a:rPr>
              <a:t>He wrote that it was “the fulfillment of our manifest destiny to overspread the continent allotted by Providence for the free development of your yearly multiplying millions.”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154</a:t>
            </a:r>
            <a:endParaRPr lang="en-US" dirty="0"/>
          </a:p>
        </p:txBody>
      </p:sp>
    </p:spTree>
    <p:extLst>
      <p:ext uri="{BB962C8B-B14F-4D97-AF65-F5344CB8AC3E}">
        <p14:creationId xmlns:p14="http://schemas.microsoft.com/office/powerpoint/2010/main" val="2514017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Oregon Trail</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Trail that took settlers from the Ohio River Valley through the Great Plains and the Rocky Mountains to Oregon.</a:t>
            </a:r>
          </a:p>
          <a:p>
            <a:r>
              <a:rPr lang="en-US" sz="3200" dirty="0" smtClean="0">
                <a:solidFill>
                  <a:schemeClr val="tx1"/>
                </a:solidFill>
              </a:rPr>
              <a:t>Settlers began moving westward along this trail in 1842.</a:t>
            </a:r>
          </a:p>
          <a:p>
            <a:r>
              <a:rPr lang="en-US" sz="3200" dirty="0" smtClean="0">
                <a:solidFill>
                  <a:schemeClr val="tx1"/>
                </a:solidFill>
              </a:rPr>
              <a:t>By 1860, more than 325,000 Americans had traveled westward over the trail.</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155 </a:t>
            </a:r>
            <a:endParaRPr lang="en-US" dirty="0"/>
          </a:p>
        </p:txBody>
      </p:sp>
    </p:spTree>
    <p:extLst>
      <p:ext uri="{BB962C8B-B14F-4D97-AF65-F5344CB8AC3E}">
        <p14:creationId xmlns:p14="http://schemas.microsoft.com/office/powerpoint/2010/main" val="2106554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Oregon Treaty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Both the U.S. and Great Britain claimed the Oregon territory.</a:t>
            </a:r>
          </a:p>
          <a:p>
            <a:r>
              <a:rPr lang="en-US" sz="3200" dirty="0" smtClean="0">
                <a:solidFill>
                  <a:schemeClr val="tx1"/>
                </a:solidFill>
              </a:rPr>
              <a:t>In 1815, the agreed to jointly control the region.</a:t>
            </a:r>
          </a:p>
          <a:p>
            <a:r>
              <a:rPr lang="en-US" sz="3200" dirty="0" smtClean="0">
                <a:solidFill>
                  <a:schemeClr val="tx1"/>
                </a:solidFill>
              </a:rPr>
              <a:t>The Oregon Treaty of 1846 gave most of Oregon to the United States.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156  </a:t>
            </a:r>
            <a:endParaRPr lang="en-US" dirty="0"/>
          </a:p>
        </p:txBody>
      </p:sp>
    </p:spTree>
    <p:extLst>
      <p:ext uri="{BB962C8B-B14F-4D97-AF65-F5344CB8AC3E}">
        <p14:creationId xmlns:p14="http://schemas.microsoft.com/office/powerpoint/2010/main" val="4177006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Dark Horse Candidate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 candidate for office with little support before the beginning of the nomination process.</a:t>
            </a:r>
          </a:p>
          <a:p>
            <a:r>
              <a:rPr lang="en-US" sz="3200" dirty="0" smtClean="0">
                <a:solidFill>
                  <a:schemeClr val="tx1"/>
                </a:solidFill>
              </a:rPr>
              <a:t>James K. Polk was the first dark horse candidate for president in 1844.</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157  </a:t>
            </a:r>
            <a:endParaRPr lang="en-US" dirty="0"/>
          </a:p>
        </p:txBody>
      </p:sp>
    </p:spTree>
    <p:extLst>
      <p:ext uri="{BB962C8B-B14F-4D97-AF65-F5344CB8AC3E}">
        <p14:creationId xmlns:p14="http://schemas.microsoft.com/office/powerpoint/2010/main" val="3788265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Bear Flag Republic</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The name given to the republic created by American settlers when they declared California independent from Mexico in 1846.</a:t>
            </a:r>
          </a:p>
          <a:p>
            <a:r>
              <a:rPr lang="en-US" sz="3200" dirty="0" smtClean="0">
                <a:solidFill>
                  <a:schemeClr val="tx1"/>
                </a:solidFill>
              </a:rPr>
              <a:t>This act was part of a larger American political and military strategy to wrest Texas and California from Mexico.</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158  </a:t>
            </a:r>
            <a:endParaRPr lang="en-US" dirty="0"/>
          </a:p>
        </p:txBody>
      </p:sp>
    </p:spTree>
    <p:extLst>
      <p:ext uri="{BB962C8B-B14F-4D97-AF65-F5344CB8AC3E}">
        <p14:creationId xmlns:p14="http://schemas.microsoft.com/office/powerpoint/2010/main" val="2155936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Treaty of Guadalupe-Hidalgo</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The treaty that ended the war with Mexico.</a:t>
            </a:r>
          </a:p>
          <a:p>
            <a:r>
              <a:rPr lang="en-US" sz="3200" dirty="0" smtClean="0">
                <a:solidFill>
                  <a:schemeClr val="tx1"/>
                </a:solidFill>
              </a:rPr>
              <a:t>Ratified in March 1848; by its terms the United States paid Mexico </a:t>
            </a:r>
            <a:r>
              <a:rPr lang="en-US" sz="3200" dirty="0">
                <a:solidFill>
                  <a:schemeClr val="tx1"/>
                </a:solidFill>
              </a:rPr>
              <a:t>$15 million for a Texas boundary on the Rio Grande, New Mexico, and </a:t>
            </a:r>
            <a:r>
              <a:rPr lang="en-US" sz="3200" dirty="0" smtClean="0">
                <a:solidFill>
                  <a:schemeClr val="tx1"/>
                </a:solidFill>
              </a:rPr>
              <a:t>California.</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159  </a:t>
            </a:r>
            <a:endParaRPr lang="en-US" dirty="0"/>
          </a:p>
        </p:txBody>
      </p:sp>
    </p:spTree>
    <p:extLst>
      <p:ext uri="{BB962C8B-B14F-4D97-AF65-F5344CB8AC3E}">
        <p14:creationId xmlns:p14="http://schemas.microsoft.com/office/powerpoint/2010/main" val="80011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Wilmot Proviso</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In 1846, Representative David Wilmot proposed in an amendment to a military bill that slavery should be prohibited in all territories taken from Mexico.</a:t>
            </a:r>
          </a:p>
          <a:p>
            <a:r>
              <a:rPr lang="en-US" sz="3200" dirty="0" smtClean="0">
                <a:solidFill>
                  <a:schemeClr val="tx1"/>
                </a:solidFill>
              </a:rPr>
              <a:t>The proviso never became law, but it provoked a debate in which Southerners passionately defended slavery.</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160 </a:t>
            </a:r>
            <a:endParaRPr lang="en-US" dirty="0"/>
          </a:p>
        </p:txBody>
      </p:sp>
    </p:spTree>
    <p:extLst>
      <p:ext uri="{BB962C8B-B14F-4D97-AF65-F5344CB8AC3E}">
        <p14:creationId xmlns:p14="http://schemas.microsoft.com/office/powerpoint/2010/main" val="1629697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Missouri Compromise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Henry Clay proposed this 1820 compromise as a way of maintaining a balance between free and slave states.</a:t>
            </a:r>
          </a:p>
          <a:p>
            <a:r>
              <a:rPr lang="en-US" sz="3200" dirty="0" smtClean="0">
                <a:solidFill>
                  <a:schemeClr val="tx1"/>
                </a:solidFill>
              </a:rPr>
              <a:t>Maine was admitted to the Union as a free state and Missouri as a slave state, while any part of the Louisiana territory north of Missouri’s southern border (36 degrees, 30  inches) would be free territory.</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13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a:t>
            </a:r>
            <a:r>
              <a:rPr lang="en-US" dirty="0" smtClean="0"/>
              <a:t>161  </a:t>
            </a:r>
            <a:endParaRPr lang="en-US" dirty="0"/>
          </a:p>
        </p:txBody>
      </p:sp>
    </p:spTree>
    <p:extLst>
      <p:ext uri="{BB962C8B-B14F-4D97-AF65-F5344CB8AC3E}">
        <p14:creationId xmlns:p14="http://schemas.microsoft.com/office/powerpoint/2010/main" val="1603971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Free-Soil Party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 political party that won 10% of the vote in the 1848 presidential election.</a:t>
            </a:r>
          </a:p>
          <a:p>
            <a:r>
              <a:rPr lang="en-US" sz="3200" dirty="0" smtClean="0">
                <a:solidFill>
                  <a:schemeClr val="tx1"/>
                </a:solidFill>
              </a:rPr>
              <a:t>Opposed the spread of slavery into any of the recently acquired territories.</a:t>
            </a:r>
          </a:p>
          <a:p>
            <a:r>
              <a:rPr lang="en-US" sz="3200" dirty="0" smtClean="0">
                <a:solidFill>
                  <a:schemeClr val="tx1"/>
                </a:solidFill>
              </a:rPr>
              <a:t>Free-Soil supporters were mainly former members of the Whig Party in the North.</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162 </a:t>
            </a:r>
            <a:endParaRPr lang="en-US" dirty="0"/>
          </a:p>
        </p:txBody>
      </p:sp>
    </p:spTree>
    <p:extLst>
      <p:ext uri="{BB962C8B-B14F-4D97-AF65-F5344CB8AC3E}">
        <p14:creationId xmlns:p14="http://schemas.microsoft.com/office/powerpoint/2010/main" val="2797677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Compromise of 1850</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Complex agreement that temporarily lessened tensions between Northern and Southern political leaders.</a:t>
            </a:r>
          </a:p>
          <a:p>
            <a:r>
              <a:rPr lang="en-US" sz="3200" dirty="0" smtClean="0">
                <a:solidFill>
                  <a:schemeClr val="tx1"/>
                </a:solidFill>
              </a:rPr>
              <a:t>To appease the South, the Fugitive Slave Act was strengthened.</a:t>
            </a:r>
          </a:p>
          <a:p>
            <a:r>
              <a:rPr lang="en-US" sz="3200" dirty="0" smtClean="0">
                <a:solidFill>
                  <a:schemeClr val="tx1"/>
                </a:solidFill>
              </a:rPr>
              <a:t>To appease the North, California entered the Union as a free state.</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163  </a:t>
            </a:r>
            <a:endParaRPr lang="en-US" dirty="0"/>
          </a:p>
        </p:txBody>
      </p:sp>
    </p:spTree>
    <p:extLst>
      <p:ext uri="{BB962C8B-B14F-4D97-AF65-F5344CB8AC3E}">
        <p14:creationId xmlns:p14="http://schemas.microsoft.com/office/powerpoint/2010/main" val="1005805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Hill people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fontScale="92500" lnSpcReduction="10000"/>
          </a:bodyPr>
          <a:lstStyle/>
          <a:p>
            <a:r>
              <a:rPr lang="en-US" sz="3200" dirty="0">
                <a:solidFill>
                  <a:schemeClr val="tx1"/>
                </a:solidFill>
              </a:rPr>
              <a:t>Southern highlanders, the “hill people,” who lived in the Appalachian ranges east of the Mississippi, in the Ozarks to the west of the river, and in other “hill country” or “backcountry” areas cut off from the more commercial world of the plantation system.  </a:t>
            </a:r>
            <a:endParaRPr lang="en-US" sz="3200" dirty="0" smtClean="0">
              <a:solidFill>
                <a:schemeClr val="tx1"/>
              </a:solidFill>
            </a:endParaRPr>
          </a:p>
          <a:p>
            <a:r>
              <a:rPr lang="en-US" sz="3200" dirty="0" smtClean="0">
                <a:solidFill>
                  <a:schemeClr val="tx1"/>
                </a:solidFill>
              </a:rPr>
              <a:t>They </a:t>
            </a:r>
            <a:r>
              <a:rPr lang="en-US" sz="3200" dirty="0">
                <a:solidFill>
                  <a:schemeClr val="tx1"/>
                </a:solidFill>
              </a:rPr>
              <a:t>practiced a simple form of subsistence agriculture, owned practically no slaves, and had a proud sense of seclusion.  The group in white southern society was the group that most objected to the institution of slavery.</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11</a:t>
            </a:r>
            <a:endParaRPr lang="en-US" dirty="0"/>
          </a:p>
        </p:txBody>
      </p:sp>
    </p:spTree>
    <p:extLst>
      <p:ext uri="{BB962C8B-B14F-4D97-AF65-F5344CB8AC3E}">
        <p14:creationId xmlns:p14="http://schemas.microsoft.com/office/powerpoint/2010/main" val="923640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Fugitive Slave 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Part of the Compromise of 1850, this set up commissions in the North to investigate people accused of being runaway slaves.</a:t>
            </a:r>
          </a:p>
          <a:p>
            <a:r>
              <a:rPr lang="en-US" sz="3200" dirty="0" smtClean="0">
                <a:solidFill>
                  <a:schemeClr val="tx1"/>
                </a:solidFill>
              </a:rPr>
              <a:t>Commissioners were given more money if the accused were determined to be runaways.</a:t>
            </a:r>
          </a:p>
          <a:p>
            <a:r>
              <a:rPr lang="en-US" sz="3200" dirty="0" smtClean="0">
                <a:solidFill>
                  <a:schemeClr val="tx1"/>
                </a:solidFill>
              </a:rPr>
              <a:t>Some Northern legislatures passed laws to circumvent the Fugitive Slave Act.</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164  </a:t>
            </a:r>
            <a:endParaRPr lang="en-US" dirty="0"/>
          </a:p>
        </p:txBody>
      </p:sp>
    </p:spTree>
    <p:extLst>
      <p:ext uri="{BB962C8B-B14F-4D97-AF65-F5344CB8AC3E}">
        <p14:creationId xmlns:p14="http://schemas.microsoft.com/office/powerpoint/2010/main" val="1307350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i="1" dirty="0" smtClean="0">
                <a:solidFill>
                  <a:schemeClr val="tx1"/>
                </a:solidFill>
                <a:latin typeface="Aharoni" panose="02010803020104030203" pitchFamily="2" charset="-79"/>
                <a:cs typeface="Aharoni" panose="02010803020104030203" pitchFamily="2" charset="-79"/>
              </a:rPr>
              <a:t>Uncle Tom’s Cabin</a:t>
            </a:r>
            <a:endParaRPr lang="en-US" b="1" i="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An 1852 novel by Harriet Beecher Stowe that depicted all the horrors of Southern slavery in great detail.</a:t>
            </a:r>
          </a:p>
          <a:p>
            <a:r>
              <a:rPr lang="en-US" sz="3200" dirty="0" smtClean="0">
                <a:solidFill>
                  <a:schemeClr val="tx1"/>
                </a:solidFill>
              </a:rPr>
              <a:t>The book went through several printings in the 1850s and 1860s and helped to fuel abolitionists sentiment in the North.</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165 </a:t>
            </a:r>
            <a:endParaRPr lang="en-US" dirty="0"/>
          </a:p>
        </p:txBody>
      </p:sp>
    </p:spTree>
    <p:extLst>
      <p:ext uri="{BB962C8B-B14F-4D97-AF65-F5344CB8AC3E}">
        <p14:creationId xmlns:p14="http://schemas.microsoft.com/office/powerpoint/2010/main" val="1708369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Gadsden Purchase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 strip of territory running through Arizona and New Mexico that the U.S. purchased from Mexico in 1853.</a:t>
            </a:r>
          </a:p>
          <a:p>
            <a:r>
              <a:rPr lang="en-US" sz="3200" dirty="0" smtClean="0">
                <a:solidFill>
                  <a:schemeClr val="tx1"/>
                </a:solidFill>
              </a:rPr>
              <a:t>President Pierce authorized this purchase to ensure that the southern route of the transcontinental railroad would be in American territory.</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166  </a:t>
            </a:r>
            <a:endParaRPr lang="en-US" dirty="0"/>
          </a:p>
        </p:txBody>
      </p:sp>
    </p:spTree>
    <p:extLst>
      <p:ext uri="{BB962C8B-B14F-4D97-AF65-F5344CB8AC3E}">
        <p14:creationId xmlns:p14="http://schemas.microsoft.com/office/powerpoint/2010/main" val="1024047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Kansas-Nebraska 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Stephen Douglas crafted compromise legislation that allowed settlers in Kansas and Nebraska to decide if those territories would be slave or free.</a:t>
            </a:r>
          </a:p>
          <a:p>
            <a:r>
              <a:rPr lang="en-US" sz="3200" dirty="0" smtClean="0">
                <a:solidFill>
                  <a:schemeClr val="tx1"/>
                </a:solidFill>
              </a:rPr>
              <a:t>Caused controversy and bloodshed throughout these territories.</a:t>
            </a:r>
          </a:p>
          <a:p>
            <a:r>
              <a:rPr lang="en-US" sz="3200" dirty="0" smtClean="0">
                <a:solidFill>
                  <a:schemeClr val="tx1"/>
                </a:solidFill>
              </a:rPr>
              <a:t>Became a national political issue.</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169  </a:t>
            </a:r>
            <a:endParaRPr lang="en-US" dirty="0"/>
          </a:p>
        </p:txBody>
      </p:sp>
    </p:spTree>
    <p:extLst>
      <p:ext uri="{BB962C8B-B14F-4D97-AF65-F5344CB8AC3E}">
        <p14:creationId xmlns:p14="http://schemas.microsoft.com/office/powerpoint/2010/main" val="1458386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Republican Party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Formed in 1854 and attracted former Whigs, Free-Soilers, and some in the Democratic Party who were uncomfortable with the Democratic position on slavery.</a:t>
            </a:r>
          </a:p>
          <a:p>
            <a:r>
              <a:rPr lang="en-US" sz="3200" dirty="0" smtClean="0">
                <a:solidFill>
                  <a:schemeClr val="tx1"/>
                </a:solidFill>
              </a:rPr>
              <a:t>Lincoln was the first Republican president.</a:t>
            </a:r>
          </a:p>
          <a:p>
            <a:r>
              <a:rPr lang="en-US" sz="3200" dirty="0" smtClean="0">
                <a:solidFill>
                  <a:schemeClr val="tx1"/>
                </a:solidFill>
              </a:rPr>
              <a:t>An early Republican slogan was “Free Soil, Free Labor, Free Speech, and Free Men.”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170</a:t>
            </a:r>
            <a:endParaRPr lang="en-US" dirty="0"/>
          </a:p>
        </p:txBody>
      </p:sp>
    </p:spTree>
    <p:extLst>
      <p:ext uri="{BB962C8B-B14F-4D97-AF65-F5344CB8AC3E}">
        <p14:creationId xmlns:p14="http://schemas.microsoft.com/office/powerpoint/2010/main" val="3503529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“Bleeding Kansas”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As a result of the Kansas-Nebraska Act, residents of Kansas would decide if the territory would allow slavery or not.</a:t>
            </a:r>
          </a:p>
          <a:p>
            <a:r>
              <a:rPr lang="en-US" sz="3200" dirty="0" smtClean="0">
                <a:solidFill>
                  <a:schemeClr val="tx1"/>
                </a:solidFill>
              </a:rPr>
              <a:t>Both pro-slavery and anti-slavery groups flooded settlers into Kansas.</a:t>
            </a:r>
          </a:p>
          <a:p>
            <a:r>
              <a:rPr lang="en-US" sz="3200" dirty="0" smtClean="0">
                <a:solidFill>
                  <a:schemeClr val="tx1"/>
                </a:solidFill>
              </a:rPr>
              <a:t>Much violence followed very disputed elections in 1855.</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171  </a:t>
            </a:r>
            <a:endParaRPr lang="en-US" dirty="0"/>
          </a:p>
        </p:txBody>
      </p:sp>
    </p:spTree>
    <p:extLst>
      <p:ext uri="{BB962C8B-B14F-4D97-AF65-F5344CB8AC3E}">
        <p14:creationId xmlns:p14="http://schemas.microsoft.com/office/powerpoint/2010/main" val="2127478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Dred Scott Case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Supreme  Court case  involving a slave who had lived in a nonslave state and was now petitioning for his freedom.</a:t>
            </a:r>
          </a:p>
          <a:p>
            <a:r>
              <a:rPr lang="en-US" sz="3200" dirty="0" smtClean="0">
                <a:solidFill>
                  <a:schemeClr val="tx1"/>
                </a:solidFill>
              </a:rPr>
              <a:t>In 1857 the Court ruled that, as property, slaves could not sue in the courts.</a:t>
            </a:r>
          </a:p>
          <a:p>
            <a:r>
              <a:rPr lang="en-US" sz="3200" dirty="0" smtClean="0">
                <a:solidFill>
                  <a:schemeClr val="tx1"/>
                </a:solidFill>
              </a:rPr>
              <a:t>The Court also ruled that the Missouri Compromise was unconstitutional.</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172  </a:t>
            </a:r>
            <a:endParaRPr lang="en-US" dirty="0"/>
          </a:p>
        </p:txBody>
      </p:sp>
    </p:spTree>
    <p:extLst>
      <p:ext uri="{BB962C8B-B14F-4D97-AF65-F5344CB8AC3E}">
        <p14:creationId xmlns:p14="http://schemas.microsoft.com/office/powerpoint/2010/main" val="1410667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Freeport Doctrine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Stephen Douglas introduced this to the Lincoln-Douglas debates.</a:t>
            </a:r>
          </a:p>
          <a:p>
            <a:r>
              <a:rPr lang="en-US" sz="3200" dirty="0" smtClean="0">
                <a:solidFill>
                  <a:schemeClr val="tx1"/>
                </a:solidFill>
              </a:rPr>
              <a:t>He believed that despite the Dred Scott decision, a territory could still prevent slavery by electing anti-slavery officials and enacting laws that would make slavery impossible to enforce.</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173  </a:t>
            </a:r>
            <a:endParaRPr lang="en-US" dirty="0"/>
          </a:p>
        </p:txBody>
      </p:sp>
    </p:spTree>
    <p:extLst>
      <p:ext uri="{BB962C8B-B14F-4D97-AF65-F5344CB8AC3E}">
        <p14:creationId xmlns:p14="http://schemas.microsoft.com/office/powerpoint/2010/main" val="66623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Alamo</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In 1836, Americans and some Mexicans living in Texas revolted against Mexico.</a:t>
            </a:r>
          </a:p>
          <a:p>
            <a:r>
              <a:rPr lang="en-US" sz="3200" dirty="0" smtClean="0">
                <a:solidFill>
                  <a:schemeClr val="tx1"/>
                </a:solidFill>
              </a:rPr>
              <a:t>On March 6, 1836, 165 Texans at the Alamo were defeated by 3,000 Mexican soldiers.</a:t>
            </a:r>
          </a:p>
          <a:p>
            <a:r>
              <a:rPr lang="en-US" sz="3200" dirty="0" smtClean="0">
                <a:solidFill>
                  <a:schemeClr val="tx1"/>
                </a:solidFill>
              </a:rPr>
              <a:t>“Remember the Alamo!” became the cry of the Texans under Sam Huston who defeated the Mexicans and won independence.</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175  </a:t>
            </a:r>
            <a:endParaRPr lang="en-US" dirty="0"/>
          </a:p>
        </p:txBody>
      </p:sp>
    </p:spTree>
    <p:extLst>
      <p:ext uri="{BB962C8B-B14F-4D97-AF65-F5344CB8AC3E}">
        <p14:creationId xmlns:p14="http://schemas.microsoft.com/office/powerpoint/2010/main" val="404228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California Gold Rush</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The discovery of gold in California in January 1848 attracted a flood of “diggers.”</a:t>
            </a:r>
          </a:p>
          <a:p>
            <a:r>
              <a:rPr lang="en-US" sz="3200" dirty="0" smtClean="0">
                <a:solidFill>
                  <a:schemeClr val="tx1"/>
                </a:solidFill>
              </a:rPr>
              <a:t>Within a year more than 80,000 “forty-niners” entered the territory.</a:t>
            </a:r>
          </a:p>
          <a:p>
            <a:r>
              <a:rPr lang="en-US" sz="3200" dirty="0" smtClean="0">
                <a:solidFill>
                  <a:schemeClr val="tx1"/>
                </a:solidFill>
              </a:rPr>
              <a:t>California applied for statehood as a free state, helping cause a political crisis resolved by the Compromise of 1850.</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176  </a:t>
            </a:r>
            <a:endParaRPr lang="en-US" dirty="0"/>
          </a:p>
        </p:txBody>
      </p:sp>
    </p:spTree>
    <p:extLst>
      <p:ext uri="{BB962C8B-B14F-4D97-AF65-F5344CB8AC3E}">
        <p14:creationId xmlns:p14="http://schemas.microsoft.com/office/powerpoint/2010/main" val="1751813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Task system</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a:solidFill>
                  <a:schemeClr val="tx1"/>
                </a:solidFill>
              </a:rPr>
              <a:t>Task system (most common in rice culture) – slaves were assigned a particular task in the morning, for example, hoeing one acre; after completing the job, they were free for the rest of the day.</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11</a:t>
            </a:r>
            <a:endParaRPr lang="en-US" dirty="0"/>
          </a:p>
        </p:txBody>
      </p:sp>
    </p:spTree>
    <p:extLst>
      <p:ext uri="{BB962C8B-B14F-4D97-AF65-F5344CB8AC3E}">
        <p14:creationId xmlns:p14="http://schemas.microsoft.com/office/powerpoint/2010/main" val="808930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Stephen Douglas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 senator from Illinois known as “the Little Giant.”</a:t>
            </a:r>
          </a:p>
          <a:p>
            <a:r>
              <a:rPr lang="en-US" sz="3200" dirty="0" smtClean="0">
                <a:solidFill>
                  <a:schemeClr val="tx1"/>
                </a:solidFill>
              </a:rPr>
              <a:t>Sponsored the Kansas-Nebraska Act and championed “popular sovereignty,” which held that a territory’s people should decide whether slavery should be allowed or not.</a:t>
            </a:r>
          </a:p>
          <a:p>
            <a:r>
              <a:rPr lang="en-US" sz="3200" dirty="0" smtClean="0">
                <a:solidFill>
                  <a:schemeClr val="tx1"/>
                </a:solidFill>
              </a:rPr>
              <a:t>Lincoln’s electoral rival in 1858 and 1860.</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178  </a:t>
            </a:r>
            <a:endParaRPr lang="en-US" dirty="0"/>
          </a:p>
        </p:txBody>
      </p:sp>
    </p:spTree>
    <p:extLst>
      <p:ext uri="{BB962C8B-B14F-4D97-AF65-F5344CB8AC3E}">
        <p14:creationId xmlns:p14="http://schemas.microsoft.com/office/powerpoint/2010/main" val="3981581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States’ Rights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Concept that  the states and not the federal government have the power to decide whether federal legislation is enforced.</a:t>
            </a:r>
          </a:p>
          <a:p>
            <a:r>
              <a:rPr lang="en-US" sz="3200" dirty="0" smtClean="0">
                <a:solidFill>
                  <a:schemeClr val="tx1"/>
                </a:solidFill>
              </a:rPr>
              <a:t>States’ rights were defended by New England Federalists, Southerners before the Civil War, and some Southerners during the Civil Rights era of the 1950s and 1960s.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188  </a:t>
            </a:r>
            <a:endParaRPr lang="en-US" dirty="0"/>
          </a:p>
        </p:txBody>
      </p:sp>
    </p:spTree>
    <p:extLst>
      <p:ext uri="{BB962C8B-B14F-4D97-AF65-F5344CB8AC3E}">
        <p14:creationId xmlns:p14="http://schemas.microsoft.com/office/powerpoint/2010/main" val="3145705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“Fifty-four forty or fight”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pPr lvl="0"/>
            <a:r>
              <a:rPr lang="en-US" sz="3200" dirty="0">
                <a:solidFill>
                  <a:schemeClr val="tx1"/>
                </a:solidFill>
              </a:rPr>
              <a:t>An aggressive slogan adopted in the Oregon boundary dispute, a dispute over where the border between Canada and Oregon should be drawn. This was also Polk's slogan - the Democrats wanted the U.S. border drawn at the 54º40' latitude. Polk settled for the 49º latitude in 1846.</a:t>
            </a:r>
          </a:p>
          <a:p>
            <a:pPr marL="45720" indent="0">
              <a:buNone/>
            </a:pP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13</a:t>
            </a:r>
            <a:endParaRPr lang="en-US" dirty="0"/>
          </a:p>
        </p:txBody>
      </p:sp>
    </p:spTree>
    <p:extLst>
      <p:ext uri="{BB962C8B-B14F-4D97-AF65-F5344CB8AC3E}">
        <p14:creationId xmlns:p14="http://schemas.microsoft.com/office/powerpoint/2010/main" val="1395998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Preston Brooks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lnSpcReduction="10000"/>
          </a:bodyPr>
          <a:lstStyle/>
          <a:p>
            <a:pPr marL="45720" indent="0">
              <a:buNone/>
            </a:pPr>
            <a:r>
              <a:rPr lang="en-US" sz="3200" dirty="0">
                <a:solidFill>
                  <a:schemeClr val="tx1"/>
                </a:solidFill>
              </a:rPr>
              <a:t>Charles Sumner’s viciousness of the speech enraged Butler’s nephew, Preston Brooks, a member of the House of Representatives from South Carolina.  </a:t>
            </a:r>
            <a:endParaRPr lang="en-US" sz="3200" dirty="0" smtClean="0">
              <a:solidFill>
                <a:schemeClr val="tx1"/>
              </a:solidFill>
            </a:endParaRPr>
          </a:p>
          <a:p>
            <a:pPr marL="45720" indent="0">
              <a:buNone/>
            </a:pPr>
            <a:r>
              <a:rPr lang="en-US" sz="3200" dirty="0" smtClean="0">
                <a:solidFill>
                  <a:schemeClr val="tx1"/>
                </a:solidFill>
              </a:rPr>
              <a:t>Several </a:t>
            </a:r>
            <a:r>
              <a:rPr lang="en-US" sz="3200" dirty="0">
                <a:solidFill>
                  <a:schemeClr val="tx1"/>
                </a:solidFill>
              </a:rPr>
              <a:t>days after the speech, Brooks approached Sumner at his desk in the Senate chamber during a recess, raised a heavy cane, and began beating him repeatedly on the head and shoulders.  So severe were his injuries that he was unable to return to the Senate for four years.</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13</a:t>
            </a:r>
            <a:endParaRPr lang="en-US" dirty="0"/>
          </a:p>
        </p:txBody>
      </p:sp>
    </p:spTree>
    <p:extLst>
      <p:ext uri="{BB962C8B-B14F-4D97-AF65-F5344CB8AC3E}">
        <p14:creationId xmlns:p14="http://schemas.microsoft.com/office/powerpoint/2010/main" val="2202520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  </a:t>
            </a:r>
            <a:endParaRPr lang="en-US" dirty="0"/>
          </a:p>
        </p:txBody>
      </p:sp>
    </p:spTree>
    <p:extLst>
      <p:ext uri="{BB962C8B-B14F-4D97-AF65-F5344CB8AC3E}">
        <p14:creationId xmlns:p14="http://schemas.microsoft.com/office/powerpoint/2010/main" val="1433801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Gang system</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a:solidFill>
                  <a:schemeClr val="tx1"/>
                </a:solidFill>
              </a:rPr>
              <a:t>Gang system, far more common, (employed on the cotton, sugar, and tobacco plantations), under which slaves were simply divided into groups, each of them directed by a driver, and compelled to work for as many hours as the overseer considered a reasonable workday.</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11</a:t>
            </a:r>
            <a:endParaRPr lang="en-US" dirty="0"/>
          </a:p>
        </p:txBody>
      </p:sp>
    </p:spTree>
    <p:extLst>
      <p:ext uri="{BB962C8B-B14F-4D97-AF65-F5344CB8AC3E}">
        <p14:creationId xmlns:p14="http://schemas.microsoft.com/office/powerpoint/2010/main" val="1438622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Gabriel Prosser</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pPr lvl="0"/>
            <a:r>
              <a:rPr lang="en-US" sz="3200" dirty="0">
                <a:solidFill>
                  <a:schemeClr val="tx1"/>
                </a:solidFill>
              </a:rPr>
              <a:t>A slave, he planned a revolt to make Virginia a state for Blacks. He organized about 1,000 slaves who met outside Richmond the night of August 30, 1800. </a:t>
            </a:r>
            <a:endParaRPr lang="en-US" sz="3200" dirty="0" smtClean="0">
              <a:solidFill>
                <a:schemeClr val="tx1"/>
              </a:solidFill>
            </a:endParaRPr>
          </a:p>
          <a:p>
            <a:pPr lvl="0"/>
            <a:r>
              <a:rPr lang="en-US" sz="3200" dirty="0" smtClean="0">
                <a:solidFill>
                  <a:schemeClr val="tx1"/>
                </a:solidFill>
              </a:rPr>
              <a:t>They </a:t>
            </a:r>
            <a:r>
              <a:rPr lang="en-US" sz="3200" dirty="0">
                <a:solidFill>
                  <a:schemeClr val="tx1"/>
                </a:solidFill>
              </a:rPr>
              <a:t>had planned to attack the city, but the roads leading to it were flooded. The attack was delayed and a slave owner found out about it. Twenty-five men were hanged, including Gabriel.</a:t>
            </a:r>
          </a:p>
          <a:p>
            <a:pPr marL="45720" indent="0">
              <a:buNone/>
            </a:pP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11</a:t>
            </a:r>
            <a:endParaRPr lang="en-US" dirty="0"/>
          </a:p>
        </p:txBody>
      </p:sp>
    </p:spTree>
    <p:extLst>
      <p:ext uri="{BB962C8B-B14F-4D97-AF65-F5344CB8AC3E}">
        <p14:creationId xmlns:p14="http://schemas.microsoft.com/office/powerpoint/2010/main" val="3602784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Denmark Vesey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a:solidFill>
                  <a:schemeClr val="tx1"/>
                </a:solidFill>
              </a:rPr>
              <a:t>In 1822, the Charleston free black Denmark Vesey and his followers—rumored to total 9,000—made preparations for revolt; but again word leaked out, and suppression and retribution followed.</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11</a:t>
            </a:r>
            <a:endParaRPr lang="en-US" dirty="0"/>
          </a:p>
        </p:txBody>
      </p:sp>
    </p:spTree>
    <p:extLst>
      <p:ext uri="{BB962C8B-B14F-4D97-AF65-F5344CB8AC3E}">
        <p14:creationId xmlns:p14="http://schemas.microsoft.com/office/powerpoint/2010/main" val="837187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Nat Turner</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a:solidFill>
                  <a:schemeClr val="tx1"/>
                </a:solidFill>
              </a:rPr>
              <a:t>1831 - Slave uprising. A group of 60 slaves led by Nat Turner, who believed he was a divine instrument sent to free his people, killed almost 60 Whites in South Hampton, Virginia. </a:t>
            </a:r>
            <a:endParaRPr lang="en-US" sz="3200" dirty="0" smtClean="0">
              <a:solidFill>
                <a:schemeClr val="tx1"/>
              </a:solidFill>
            </a:endParaRPr>
          </a:p>
          <a:p>
            <a:r>
              <a:rPr lang="en-US" sz="3200" dirty="0" smtClean="0">
                <a:solidFill>
                  <a:schemeClr val="tx1"/>
                </a:solidFill>
              </a:rPr>
              <a:t>This led </a:t>
            </a:r>
            <a:r>
              <a:rPr lang="en-US" sz="3200" dirty="0">
                <a:solidFill>
                  <a:schemeClr val="tx1"/>
                </a:solidFill>
              </a:rPr>
              <a:t>to a sensational manhunt in which 100 Blacks were killed. As a result, slave states strengthened measures against slaves and became more united in their support of fugitive slave laws.</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11</a:t>
            </a:r>
            <a:endParaRPr lang="en-US" dirty="0"/>
          </a:p>
        </p:txBody>
      </p:sp>
    </p:spTree>
    <p:extLst>
      <p:ext uri="{BB962C8B-B14F-4D97-AF65-F5344CB8AC3E}">
        <p14:creationId xmlns:p14="http://schemas.microsoft.com/office/powerpoint/2010/main" val="2774394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207</TotalTime>
  <Words>3032</Words>
  <Application>Microsoft Office PowerPoint</Application>
  <PresentationFormat>Widescreen</PresentationFormat>
  <Paragraphs>238</Paragraphs>
  <Slides>54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54</vt:i4>
      </vt:variant>
    </vt:vector>
  </HeadingPairs>
  <TitlesOfParts>
    <vt:vector size="57" baseType="lpstr">
      <vt:lpstr>Aharoni</vt:lpstr>
      <vt:lpstr>Corbel</vt:lpstr>
      <vt:lpstr>Basis</vt:lpstr>
      <vt:lpstr>“King Cotton”</vt:lpstr>
      <vt:lpstr>De Bow’s Review</vt:lpstr>
      <vt:lpstr>Cavalier myth</vt:lpstr>
      <vt:lpstr>Hill people</vt:lpstr>
      <vt:lpstr>Task system</vt:lpstr>
      <vt:lpstr>Gang system</vt:lpstr>
      <vt:lpstr>Gabriel Prosser</vt:lpstr>
      <vt:lpstr>Denmark Vesey</vt:lpstr>
      <vt:lpstr>Nat Turner</vt:lpstr>
      <vt:lpstr>Temperance Movement</vt:lpstr>
      <vt:lpstr>Abolitionist Movement</vt:lpstr>
      <vt:lpstr>The Liberator</vt:lpstr>
      <vt:lpstr>American Colonization Society</vt:lpstr>
      <vt:lpstr>Frederick Douglas</vt:lpstr>
      <vt:lpstr>Romanticism</vt:lpstr>
      <vt:lpstr>Robert Owen</vt:lpstr>
      <vt:lpstr>Joseph Smith</vt:lpstr>
      <vt:lpstr>Brigham Young</vt:lpstr>
      <vt:lpstr>Second Great Awakening</vt:lpstr>
      <vt:lpstr>Horace Mann</vt:lpstr>
      <vt:lpstr>Dorothea Dix</vt:lpstr>
      <vt:lpstr>Transcendentalism</vt:lpstr>
      <vt:lpstr>Ralph Waldo Emerson</vt:lpstr>
      <vt:lpstr>Henry David Thoreau</vt:lpstr>
      <vt:lpstr>“Civil Disobedience”</vt:lpstr>
      <vt:lpstr>Nathaniel Hawthorne</vt:lpstr>
      <vt:lpstr>Elizabeth Cady Stanton</vt:lpstr>
      <vt:lpstr>Seneca Falls Convention</vt:lpstr>
      <vt:lpstr>Elijah Lovejoy</vt:lpstr>
      <vt:lpstr>Manifest Destiny</vt:lpstr>
      <vt:lpstr>Oregon Trail</vt:lpstr>
      <vt:lpstr>Oregon Treaty</vt:lpstr>
      <vt:lpstr>Dark Horse Candidate</vt:lpstr>
      <vt:lpstr>Bear Flag Republic</vt:lpstr>
      <vt:lpstr>Treaty of Guadalupe-Hidalgo</vt:lpstr>
      <vt:lpstr>Wilmot Proviso</vt:lpstr>
      <vt:lpstr>Missouri Compromise</vt:lpstr>
      <vt:lpstr>Free-Soil Party</vt:lpstr>
      <vt:lpstr>Compromise of 1850</vt:lpstr>
      <vt:lpstr>Fugitive Slave Act</vt:lpstr>
      <vt:lpstr>Uncle Tom’s Cabin</vt:lpstr>
      <vt:lpstr>Gadsden Purchase</vt:lpstr>
      <vt:lpstr>Kansas-Nebraska Act</vt:lpstr>
      <vt:lpstr>Republican Party</vt:lpstr>
      <vt:lpstr>“Bleeding Kansas”</vt:lpstr>
      <vt:lpstr>Dred Scott Case</vt:lpstr>
      <vt:lpstr>Freeport Doctrine</vt:lpstr>
      <vt:lpstr>Alamo</vt:lpstr>
      <vt:lpstr>California Gold Rush</vt:lpstr>
      <vt:lpstr>Stephen Douglas</vt:lpstr>
      <vt:lpstr>States’ Rights</vt:lpstr>
      <vt:lpstr>“Fifty-four forty or fight”</vt:lpstr>
      <vt:lpstr>Preston Brooks</vt:lpstr>
      <vt:lpstr>PowerPoint Presentation</vt:lpstr>
    </vt:vector>
  </TitlesOfParts>
  <Company>Plainfield CCSD 202</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Darren Kobliska</dc:creator>
  <cp:lastModifiedBy>Darren Kobliska</cp:lastModifiedBy>
  <cp:revision>19</cp:revision>
  <dcterms:created xsi:type="dcterms:W3CDTF">2015-01-02T22:01:48Z</dcterms:created>
  <dcterms:modified xsi:type="dcterms:W3CDTF">2015-03-12T12:38:03Z</dcterms:modified>
</cp:coreProperties>
</file>