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68"/>
  </p:handoutMasterIdLst>
  <p:sldIdLst>
    <p:sldId id="262" r:id="rId2"/>
    <p:sldId id="256" r:id="rId3"/>
    <p:sldId id="257" r:id="rId4"/>
    <p:sldId id="258" r:id="rId5"/>
    <p:sldId id="302" r:id="rId6"/>
    <p:sldId id="304" r:id="rId7"/>
    <p:sldId id="259" r:id="rId8"/>
    <p:sldId id="260" r:id="rId9"/>
    <p:sldId id="261" r:id="rId10"/>
    <p:sldId id="263" r:id="rId11"/>
    <p:sldId id="264" r:id="rId12"/>
    <p:sldId id="265" r:id="rId13"/>
    <p:sldId id="266" r:id="rId14"/>
    <p:sldId id="267" r:id="rId15"/>
    <p:sldId id="268" r:id="rId16"/>
    <p:sldId id="269"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270" r:id="rId30"/>
    <p:sldId id="271" r:id="rId31"/>
    <p:sldId id="272" r:id="rId32"/>
    <p:sldId id="273" r:id="rId33"/>
    <p:sldId id="274" r:id="rId34"/>
    <p:sldId id="275" r:id="rId35"/>
    <p:sldId id="276" r:id="rId36"/>
    <p:sldId id="277" r:id="rId37"/>
    <p:sldId id="278" r:id="rId38"/>
    <p:sldId id="317" r:id="rId39"/>
    <p:sldId id="279" r:id="rId40"/>
    <p:sldId id="280" r:id="rId41"/>
    <p:sldId id="281" r:id="rId42"/>
    <p:sldId id="286" r:id="rId43"/>
    <p:sldId id="282" r:id="rId44"/>
    <p:sldId id="283" r:id="rId45"/>
    <p:sldId id="284" r:id="rId46"/>
    <p:sldId id="285" r:id="rId47"/>
    <p:sldId id="287" r:id="rId48"/>
    <p:sldId id="288" r:id="rId49"/>
    <p:sldId id="289" r:id="rId50"/>
    <p:sldId id="290" r:id="rId51"/>
    <p:sldId id="291" r:id="rId52"/>
    <p:sldId id="292" r:id="rId53"/>
    <p:sldId id="293" r:id="rId54"/>
    <p:sldId id="294" r:id="rId55"/>
    <p:sldId id="295" r:id="rId56"/>
    <p:sldId id="296" r:id="rId57"/>
    <p:sldId id="297" r:id="rId58"/>
    <p:sldId id="298" r:id="rId59"/>
    <p:sldId id="299" r:id="rId60"/>
    <p:sldId id="300" r:id="rId61"/>
    <p:sldId id="303" r:id="rId62"/>
    <p:sldId id="318" r:id="rId63"/>
    <p:sldId id="319" r:id="rId64"/>
    <p:sldId id="320" r:id="rId65"/>
    <p:sldId id="321" r:id="rId66"/>
    <p:sldId id="301" r:id="rId67"/>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F2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49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20FF66F6-663A-4498-B5DE-63EFB95A573A}" type="datetimeFigureOut">
              <a:rPr lang="en-US" smtClean="0"/>
              <a:t>2/3/2015</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DE18151C-A697-42F7-A760-F479B20378E0}" type="slidenum">
              <a:rPr lang="en-US" smtClean="0"/>
              <a:t>‹#›</a:t>
            </a:fld>
            <a:endParaRPr lang="en-US"/>
          </a:p>
        </p:txBody>
      </p:sp>
    </p:spTree>
    <p:extLst>
      <p:ext uri="{BB962C8B-B14F-4D97-AF65-F5344CB8AC3E}">
        <p14:creationId xmlns:p14="http://schemas.microsoft.com/office/powerpoint/2010/main" val="9917838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B841B78-9A7D-4973-B615-713B35136459}" type="datetimeFigureOut">
              <a:rPr lang="en-US" smtClean="0"/>
              <a:pPr/>
              <a:t>2/3/2015</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046EB06-14DF-4BD4-A13D-30FEF07A1543}"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222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67852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7300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68924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841B78-9A7D-4973-B615-713B35136459}" type="datetimeFigureOut">
              <a:rPr lang="en-US" smtClean="0"/>
              <a:pPr/>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591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841B78-9A7D-4973-B615-713B35136459}" type="datetimeFigureOut">
              <a:rPr lang="en-US" smtClean="0"/>
              <a:pPr/>
              <a:t>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89413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841B78-9A7D-4973-B615-713B35136459}" type="datetimeFigureOut">
              <a:rPr lang="en-US" smtClean="0"/>
              <a:pPr/>
              <a:t>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50981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841B78-9A7D-4973-B615-713B35136459}" type="datetimeFigureOut">
              <a:rPr lang="en-US" smtClean="0"/>
              <a:pPr/>
              <a:t>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686178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41B78-9A7D-4973-B615-713B35136459}" type="datetimeFigureOut">
              <a:rPr lang="en-US" smtClean="0"/>
              <a:pPr/>
              <a:t>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92947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pPr/>
              <a:t>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06579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pPr/>
              <a:t>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79227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B841B78-9A7D-4973-B615-713B35136459}" type="datetimeFigureOut">
              <a:rPr lang="en-US" smtClean="0"/>
              <a:pPr/>
              <a:t>2/3/2015</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19559474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Puritans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Religious dissidents who left England for America to establish a “purer” church.</a:t>
            </a:r>
          </a:p>
          <a:p>
            <a:r>
              <a:rPr lang="en-US" sz="3200" dirty="0" smtClean="0">
                <a:solidFill>
                  <a:schemeClr val="tx1"/>
                </a:solidFill>
              </a:rPr>
              <a:t>Settled Plymouth Colony in 1620 and the Massachusetts Bay Colony in 1630.</a:t>
            </a:r>
          </a:p>
          <a:p>
            <a:r>
              <a:rPr lang="en-US" sz="3200" dirty="0" smtClean="0">
                <a:solidFill>
                  <a:schemeClr val="tx1"/>
                </a:solidFill>
              </a:rPr>
              <a:t>Were heavily influenced by John Calvin and his concept of predestination.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9  </a:t>
            </a:r>
            <a:endParaRPr lang="en-US" dirty="0"/>
          </a:p>
        </p:txBody>
      </p:sp>
    </p:spTree>
    <p:extLst>
      <p:ext uri="{BB962C8B-B14F-4D97-AF65-F5344CB8AC3E}">
        <p14:creationId xmlns:p14="http://schemas.microsoft.com/office/powerpoint/2010/main" val="291116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Anne Hutchinson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Puritan housewife, Hutchinson claimed to have received special revelations from God, angering many leaders of the Massachusetts Bay Colony.</a:t>
            </a:r>
          </a:p>
          <a:p>
            <a:r>
              <a:rPr lang="en-US" sz="3200" dirty="0" smtClean="0">
                <a:solidFill>
                  <a:schemeClr val="tx1"/>
                </a:solidFill>
              </a:rPr>
              <a:t>Expelled from Massachusetts, Hutchinson and her family joined other dissenters like Roger Williams in Rhode Island.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18  </a:t>
            </a:r>
            <a:endParaRPr lang="en-US" dirty="0"/>
          </a:p>
        </p:txBody>
      </p:sp>
    </p:spTree>
    <p:extLst>
      <p:ext uri="{BB962C8B-B14F-4D97-AF65-F5344CB8AC3E}">
        <p14:creationId xmlns:p14="http://schemas.microsoft.com/office/powerpoint/2010/main" val="207742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Mercantilism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Economic policy practiced by most European states in the late 17</a:t>
            </a:r>
            <a:r>
              <a:rPr lang="en-US" sz="3200" baseline="30000" dirty="0" smtClean="0">
                <a:solidFill>
                  <a:schemeClr val="tx1"/>
                </a:solidFill>
              </a:rPr>
              <a:t>th</a:t>
            </a:r>
            <a:r>
              <a:rPr lang="en-US" sz="3200" dirty="0" smtClean="0">
                <a:solidFill>
                  <a:schemeClr val="tx1"/>
                </a:solidFill>
              </a:rPr>
              <a:t> century under which states actively sought to create wealth as a means to power.</a:t>
            </a:r>
          </a:p>
          <a:p>
            <a:r>
              <a:rPr lang="en-US" sz="3200" dirty="0" smtClean="0">
                <a:solidFill>
                  <a:schemeClr val="tx1"/>
                </a:solidFill>
              </a:rPr>
              <a:t>Mercantilist states minimized trade with outsiders and maximized it with their colonies.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19  </a:t>
            </a:r>
            <a:endParaRPr lang="en-US" dirty="0"/>
          </a:p>
        </p:txBody>
      </p:sp>
    </p:spTree>
    <p:extLst>
      <p:ext uri="{BB962C8B-B14F-4D97-AF65-F5344CB8AC3E}">
        <p14:creationId xmlns:p14="http://schemas.microsoft.com/office/powerpoint/2010/main" val="291598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Navigation Acts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Measures enacted by Charles II in 1660 to increase the dependence of the colonies on England for trade.</a:t>
            </a:r>
          </a:p>
          <a:p>
            <a:r>
              <a:rPr lang="en-US" sz="3200" dirty="0" smtClean="0">
                <a:solidFill>
                  <a:schemeClr val="tx1"/>
                </a:solidFill>
              </a:rPr>
              <a:t>Goods like tobacco could only be sold to England, and all trade with other countries had to go through England.</a:t>
            </a:r>
          </a:p>
          <a:p>
            <a:r>
              <a:rPr lang="en-US" sz="3200" dirty="0" smtClean="0">
                <a:solidFill>
                  <a:schemeClr val="tx1"/>
                </a:solidFill>
              </a:rPr>
              <a:t>These laws were often ignored in America.</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20  </a:t>
            </a:r>
            <a:endParaRPr lang="en-US" dirty="0"/>
          </a:p>
        </p:txBody>
      </p:sp>
    </p:spTree>
    <p:extLst>
      <p:ext uri="{BB962C8B-B14F-4D97-AF65-F5344CB8AC3E}">
        <p14:creationId xmlns:p14="http://schemas.microsoft.com/office/powerpoint/2010/main" val="297402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Dominion of New England</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consolidation of the colonies of Rhode Island, Massachusetts, Connecticut, New York, Plymouth, and New Hampshire by King James II in 1686.</a:t>
            </a:r>
          </a:p>
          <a:p>
            <a:r>
              <a:rPr lang="en-US" sz="3200" dirty="0" smtClean="0">
                <a:solidFill>
                  <a:schemeClr val="tx1"/>
                </a:solidFill>
              </a:rPr>
              <a:t>The Dominion ended in April 1689, following the overthrow of King James during the Glorious Revolution.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21</a:t>
            </a:r>
            <a:endParaRPr lang="en-US" dirty="0"/>
          </a:p>
        </p:txBody>
      </p:sp>
    </p:spTree>
    <p:extLst>
      <p:ext uri="{BB962C8B-B14F-4D97-AF65-F5344CB8AC3E}">
        <p14:creationId xmlns:p14="http://schemas.microsoft.com/office/powerpoint/2010/main" val="426152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Glorious Revolution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English revolution of 1688—1689 that removed openly Catholic King James II from the throne and replaced him with his Protestant daughter Mary and her Dutch husband, William.</a:t>
            </a:r>
          </a:p>
          <a:p>
            <a:r>
              <a:rPr lang="en-US" sz="3200" dirty="0" smtClean="0">
                <a:solidFill>
                  <a:schemeClr val="tx1"/>
                </a:solidFill>
              </a:rPr>
              <a:t>In the American colonies, James’s official appointees were deposed and sent home.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25  </a:t>
            </a:r>
            <a:endParaRPr lang="en-US" dirty="0"/>
          </a:p>
        </p:txBody>
      </p:sp>
    </p:spTree>
    <p:extLst>
      <p:ext uri="{BB962C8B-B14F-4D97-AF65-F5344CB8AC3E}">
        <p14:creationId xmlns:p14="http://schemas.microsoft.com/office/powerpoint/2010/main" val="204770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Molasses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the early 1700s, colonists traded from molasses with the French West Indies.</a:t>
            </a:r>
          </a:p>
          <a:p>
            <a:r>
              <a:rPr lang="en-US" sz="3200" dirty="0" smtClean="0">
                <a:solidFill>
                  <a:schemeClr val="tx1"/>
                </a:solidFill>
              </a:rPr>
              <a:t>British traders pressured Parliament to pass the Molasses Act in 1733, which put high duties on imported molasses.</a:t>
            </a:r>
          </a:p>
          <a:p>
            <a:r>
              <a:rPr lang="en-US" sz="3200" dirty="0" smtClean="0">
                <a:solidFill>
                  <a:schemeClr val="tx1"/>
                </a:solidFill>
              </a:rPr>
              <a:t>Americans evaded British officials and smuggled French molasses into the colonies.</a:t>
            </a:r>
          </a:p>
        </p:txBody>
      </p:sp>
      <p:sp>
        <p:nvSpPr>
          <p:cNvPr id="6" name="TextBox 5"/>
          <p:cNvSpPr txBox="1"/>
          <p:nvPr/>
        </p:nvSpPr>
        <p:spPr>
          <a:xfrm>
            <a:off x="545254" y="6018625"/>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32  </a:t>
            </a:r>
            <a:endParaRPr lang="en-US" dirty="0"/>
          </a:p>
        </p:txBody>
      </p:sp>
    </p:spTree>
    <p:extLst>
      <p:ext uri="{BB962C8B-B14F-4D97-AF65-F5344CB8AC3E}">
        <p14:creationId xmlns:p14="http://schemas.microsoft.com/office/powerpoint/2010/main" val="198715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Nathaniel Bacon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1676, Bacon led a </a:t>
            </a:r>
            <a:r>
              <a:rPr lang="en-US" sz="3200" dirty="0">
                <a:solidFill>
                  <a:schemeClr val="tx1"/>
                </a:solidFill>
              </a:rPr>
              <a:t>r</a:t>
            </a:r>
            <a:r>
              <a:rPr lang="en-US" sz="3200" dirty="0" smtClean="0">
                <a:solidFill>
                  <a:schemeClr val="tx1"/>
                </a:solidFill>
              </a:rPr>
              <a:t>ebellion of famers protesting Royal Governor Sir William Berkeley’s lenient policy towards the Indians.</a:t>
            </a:r>
          </a:p>
          <a:p>
            <a:r>
              <a:rPr lang="en-US" sz="3200" dirty="0" smtClean="0">
                <a:solidFill>
                  <a:schemeClr val="tx1"/>
                </a:solidFill>
              </a:rPr>
              <a:t>Bacon died after burning Jamestown, and the rebellion was suppressed.</a:t>
            </a:r>
          </a:p>
          <a:p>
            <a:r>
              <a:rPr lang="en-US" sz="3200" dirty="0" smtClean="0">
                <a:solidFill>
                  <a:schemeClr val="tx1"/>
                </a:solidFill>
              </a:rPr>
              <a:t>In the following years, the Virginia gentry limited the power of the royal governor.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35  </a:t>
            </a:r>
            <a:endParaRPr lang="en-US" dirty="0"/>
          </a:p>
        </p:txBody>
      </p:sp>
    </p:spTree>
    <p:extLst>
      <p:ext uri="{BB962C8B-B14F-4D97-AF65-F5344CB8AC3E}">
        <p14:creationId xmlns:p14="http://schemas.microsoft.com/office/powerpoint/2010/main" val="399202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Lord Baltimore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Founded the colony of Maryland and offered religious freedom to all Christian colonists.  </a:t>
            </a:r>
          </a:p>
          <a:p>
            <a:pPr lvl="1"/>
            <a:r>
              <a:rPr lang="en-US" sz="3200" dirty="0" smtClean="0">
                <a:solidFill>
                  <a:schemeClr val="tx1"/>
                </a:solidFill>
              </a:rPr>
              <a:t>He did so because he knew that members of his religion (Catholicism) would be a minority in the colony.</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err="1" smtClean="0">
                <a:solidFill>
                  <a:schemeClr val="tx1"/>
                </a:solidFill>
                <a:latin typeface="Aharoni" panose="02010803020104030203" pitchFamily="2" charset="-79"/>
                <a:cs typeface="Aharoni" panose="02010803020104030203" pitchFamily="2" charset="-79"/>
              </a:rPr>
              <a:t>Headright</a:t>
            </a:r>
            <a:r>
              <a:rPr lang="en-US" b="1" dirty="0" smtClean="0">
                <a:solidFill>
                  <a:schemeClr val="tx1"/>
                </a:solidFill>
                <a:latin typeface="Aharoni" panose="02010803020104030203" pitchFamily="2" charset="-79"/>
                <a:cs typeface="Aharoni" panose="02010803020104030203" pitchFamily="2" charset="-79"/>
              </a:rPr>
              <a:t> system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err="1" smtClean="0">
                <a:solidFill>
                  <a:schemeClr val="tx1"/>
                </a:solidFill>
              </a:rPr>
              <a:t>Headrights</a:t>
            </a:r>
            <a:r>
              <a:rPr lang="en-US" sz="3200" dirty="0" smtClean="0">
                <a:solidFill>
                  <a:schemeClr val="tx1"/>
                </a:solidFill>
              </a:rPr>
              <a:t> were parcels of land consisting of about 50 acres which were given to colonists who brought indentured servants into America.  </a:t>
            </a:r>
          </a:p>
          <a:p>
            <a:pPr lvl="1"/>
            <a:r>
              <a:rPr lang="en-US" sz="3200" dirty="0" smtClean="0">
                <a:solidFill>
                  <a:schemeClr val="tx1"/>
                </a:solidFill>
              </a:rPr>
              <a:t>They were used by the Virginia Company to attract more colonists.</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William Penn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1681 – William Penn received a land grant from King Charles II, and used it to form a colony that would provide a haven for Quakers.  His colony, Pennsylvania, allowed religious freedom.</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Church of England</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Also called the Anglican Church.</a:t>
            </a:r>
          </a:p>
          <a:p>
            <a:r>
              <a:rPr lang="en-US" sz="3200" dirty="0" smtClean="0">
                <a:solidFill>
                  <a:schemeClr val="tx1"/>
                </a:solidFill>
              </a:rPr>
              <a:t>Protestant state church established by King Henry VIII.</a:t>
            </a:r>
          </a:p>
          <a:p>
            <a:r>
              <a:rPr lang="en-US" sz="3200" dirty="0" smtClean="0">
                <a:solidFill>
                  <a:schemeClr val="tx1"/>
                </a:solidFill>
              </a:rPr>
              <a:t>Religious radicals desired a “purer” church than was allowed by monarchs in the early 17</a:t>
            </a:r>
            <a:r>
              <a:rPr lang="en-US" sz="3200" baseline="30000" dirty="0" smtClean="0">
                <a:solidFill>
                  <a:schemeClr val="tx1"/>
                </a:solidFill>
              </a:rPr>
              <a:t>th</a:t>
            </a:r>
            <a:r>
              <a:rPr lang="en-US" sz="3200" dirty="0" smtClean="0">
                <a:solidFill>
                  <a:schemeClr val="tx1"/>
                </a:solidFill>
              </a:rPr>
              <a:t> century, causing some to leave for America.</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10 </a:t>
            </a:r>
            <a:endParaRPr lang="en-US" dirty="0"/>
          </a:p>
        </p:txBody>
      </p:sp>
    </p:spTree>
    <p:extLst>
      <p:ext uri="{BB962C8B-B14F-4D97-AF65-F5344CB8AC3E}">
        <p14:creationId xmlns:p14="http://schemas.microsoft.com/office/powerpoint/2010/main" val="303296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James Oglethorpe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Founder and governor of the Georgia colony.  </a:t>
            </a:r>
          </a:p>
          <a:p>
            <a:r>
              <a:rPr lang="en-US" sz="3200" dirty="0" smtClean="0">
                <a:solidFill>
                  <a:schemeClr val="tx1"/>
                </a:solidFill>
              </a:rPr>
              <a:t>He ran a tightly-disciplined, military-like colony.  Georgia was formed as a buffer between the Carolinas and Spanish-held Florida (served as a haven for the poor, criminals, and persecuted Protestants).  </a:t>
            </a:r>
          </a:p>
          <a:p>
            <a:r>
              <a:rPr lang="en-US" sz="3200" dirty="0" smtClean="0">
                <a:solidFill>
                  <a:schemeClr val="tx1"/>
                </a:solidFill>
              </a:rPr>
              <a:t>Slaves, alcohol, and Catholicism were forbidden in his colony.</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Jamestown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One of the first successful settlements.  </a:t>
            </a:r>
          </a:p>
          <a:p>
            <a:r>
              <a:rPr lang="en-US" sz="3200" dirty="0" smtClean="0">
                <a:solidFill>
                  <a:schemeClr val="tx1"/>
                </a:solidFill>
              </a:rPr>
              <a:t>Chesapeake Bay, Virginia (1607).  Thought the site was easily defendable but it was actually low and swampy.</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John Smith</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37 year old leader in Jamestown.  </a:t>
            </a:r>
          </a:p>
          <a:p>
            <a:r>
              <a:rPr lang="en-US" sz="3200" dirty="0" smtClean="0">
                <a:solidFill>
                  <a:schemeClr val="tx1"/>
                </a:solidFill>
              </a:rPr>
              <a:t>He imposed work and order on the community.  </a:t>
            </a:r>
          </a:p>
          <a:p>
            <a:r>
              <a:rPr lang="en-US" sz="3200" dirty="0" smtClean="0">
                <a:solidFill>
                  <a:schemeClr val="tx1"/>
                </a:solidFill>
              </a:rPr>
              <a:t>He also organized raids on neighboring Indian villages to steal food and kidnap natives.</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Sir William Berkeley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Governor of Virginia, he played a prominent role in the shaping of the colony.  </a:t>
            </a:r>
          </a:p>
          <a:p>
            <a:r>
              <a:rPr lang="en-US" sz="3200" dirty="0" smtClean="0">
                <a:solidFill>
                  <a:schemeClr val="tx1"/>
                </a:solidFill>
              </a:rPr>
              <a:t>He introduced different crops into the economy, and was responsible for crushing Bacon’s rebellion</a:t>
            </a:r>
            <a:r>
              <a:rPr lang="en-US" sz="3200" dirty="0" smtClean="0"/>
              <a:t>.</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King Phillip’s War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1675 – A series of battles in New Hampshire between the colonists and the </a:t>
            </a:r>
            <a:r>
              <a:rPr lang="en-US" sz="3200" dirty="0" err="1" smtClean="0">
                <a:solidFill>
                  <a:schemeClr val="tx1"/>
                </a:solidFill>
              </a:rPr>
              <a:t>Wompanowogs</a:t>
            </a:r>
            <a:r>
              <a:rPr lang="en-US" sz="3200" dirty="0" smtClean="0">
                <a:solidFill>
                  <a:schemeClr val="tx1"/>
                </a:solidFill>
              </a:rPr>
              <a:t>.  </a:t>
            </a:r>
          </a:p>
          <a:p>
            <a:r>
              <a:rPr lang="en-US" sz="3200" dirty="0" smtClean="0">
                <a:solidFill>
                  <a:schemeClr val="tx1"/>
                </a:solidFill>
              </a:rPr>
              <a:t>The war was started when the Massachusetts government tried to assert court jurisdiction over the local Indians.  </a:t>
            </a:r>
          </a:p>
          <a:p>
            <a:r>
              <a:rPr lang="en-US" sz="3200" dirty="0" smtClean="0">
                <a:solidFill>
                  <a:schemeClr val="tx1"/>
                </a:solidFill>
              </a:rPr>
              <a:t>The colonists won the help of the Mohawks, and the victory opened up additional Indian lands for expansion.</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Quakers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Unlike the Puritans, they rejected the concepts of predestination and original sin.  </a:t>
            </a:r>
          </a:p>
          <a:p>
            <a:r>
              <a:rPr lang="en-US" sz="3200" dirty="0" smtClean="0">
                <a:solidFill>
                  <a:schemeClr val="tx1"/>
                </a:solidFill>
              </a:rPr>
              <a:t>All people had divinity within themselves (an “Inner Light,” which could guide them along the path of righteousness), and all cultivated that divinity could attain salvation.</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John Rolfe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One of the English settlers at Jamestown (and he married Pocahontas).  </a:t>
            </a:r>
          </a:p>
          <a:p>
            <a:r>
              <a:rPr lang="en-US" sz="3200" dirty="0" smtClean="0">
                <a:solidFill>
                  <a:schemeClr val="tx1"/>
                </a:solidFill>
              </a:rPr>
              <a:t>He discovered how to successfully grow tobacco in Virginia and cure it for export, which made Virginia an economically successful colony.</a:t>
            </a:r>
          </a:p>
          <a:p>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Mayflower Compact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1620 – The first agreement for self-government in America.  </a:t>
            </a:r>
          </a:p>
          <a:p>
            <a:r>
              <a:rPr lang="en-US" sz="3200" dirty="0" smtClean="0">
                <a:solidFill>
                  <a:schemeClr val="tx1"/>
                </a:solidFill>
              </a:rPr>
              <a:t>It was signed by the 41 men on the Mayflower and set up a government for the Plymouth colony.</a:t>
            </a:r>
            <a:endParaRPr lang="en-US" sz="3200" dirty="0">
              <a:solidFill>
                <a:schemeClr val="tx1"/>
              </a:solidFill>
            </a:endParaRPr>
          </a:p>
        </p:txBody>
      </p:sp>
      <p:sp>
        <p:nvSpPr>
          <p:cNvPr id="7" name="TextBox 6"/>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Roger Williams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1635 – He left the Massachusetts colony and purchased the land from a neighboring Indian tribe to found the colony of Rhode Island.  </a:t>
            </a:r>
          </a:p>
          <a:p>
            <a:r>
              <a:rPr lang="en-US" sz="3200" dirty="0" smtClean="0">
                <a:solidFill>
                  <a:schemeClr val="tx1"/>
                </a:solidFill>
              </a:rPr>
              <a:t>Rhode Island was the only colony at that time to offer complete religious freedom.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Indentured Servitude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legal arrangement in which an individual owed compulsory service (for 3 to 10 years) in exchange for free passage to the American colonies.</a:t>
            </a:r>
          </a:p>
          <a:p>
            <a:r>
              <a:rPr lang="en-US" sz="3200" dirty="0" smtClean="0">
                <a:solidFill>
                  <a:schemeClr val="tx1"/>
                </a:solidFill>
              </a:rPr>
              <a:t>Many of the early settlers in the Virginia colony came as indentured servants.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15 </a:t>
            </a:r>
            <a:endParaRPr lang="en-US" dirty="0"/>
          </a:p>
        </p:txBody>
      </p:sp>
    </p:spTree>
    <p:extLst>
      <p:ext uri="{BB962C8B-B14F-4D97-AF65-F5344CB8AC3E}">
        <p14:creationId xmlns:p14="http://schemas.microsoft.com/office/powerpoint/2010/main" val="83004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Calvinism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Protestant faith that preached salvation “by faith alone” and predestination.</a:t>
            </a:r>
          </a:p>
          <a:p>
            <a:r>
              <a:rPr lang="en-US" sz="3200" dirty="0" smtClean="0">
                <a:solidFill>
                  <a:schemeClr val="tx1"/>
                </a:solidFill>
              </a:rPr>
              <a:t>The desire of Calvinists in England to create a “pure church” was only partly successful, so many Calvinist Puritans went to the New World starting in 1620.</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11  </a:t>
            </a:r>
            <a:endParaRPr lang="en-US" dirty="0"/>
          </a:p>
        </p:txBody>
      </p:sp>
    </p:spTree>
    <p:extLst>
      <p:ext uri="{BB962C8B-B14F-4D97-AF65-F5344CB8AC3E}">
        <p14:creationId xmlns:p14="http://schemas.microsoft.com/office/powerpoint/2010/main" val="29737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Triangular Trade System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Complex trading relationship that developed in the late 17</a:t>
            </a:r>
            <a:r>
              <a:rPr lang="en-US" sz="3200" baseline="30000" dirty="0" smtClean="0">
                <a:solidFill>
                  <a:schemeClr val="tx1"/>
                </a:solidFill>
              </a:rPr>
              <a:t>th</a:t>
            </a:r>
            <a:r>
              <a:rPr lang="en-US" sz="3200" dirty="0" smtClean="0">
                <a:solidFill>
                  <a:schemeClr val="tx1"/>
                </a:solidFill>
              </a:rPr>
              <a:t> century between the Americas, Europe, and Africa.</a:t>
            </a:r>
          </a:p>
          <a:p>
            <a:r>
              <a:rPr lang="en-US" sz="3200" dirty="0" smtClean="0">
                <a:solidFill>
                  <a:schemeClr val="tx1"/>
                </a:solidFill>
              </a:rPr>
              <a:t>Europeans purchased African slaves to sell in the Americas, raw materials from the Americas were sold to Europe, and manufactured goods from Europe were sold in the Americas.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22  </a:t>
            </a:r>
            <a:endParaRPr lang="en-US" dirty="0"/>
          </a:p>
        </p:txBody>
      </p:sp>
    </p:spTree>
    <p:extLst>
      <p:ext uri="{BB962C8B-B14F-4D97-AF65-F5344CB8AC3E}">
        <p14:creationId xmlns:p14="http://schemas.microsoft.com/office/powerpoint/2010/main" val="380959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Middle Passage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Voyage across the Atlantic taken by slaves on their way to the Americas.</a:t>
            </a:r>
          </a:p>
          <a:p>
            <a:r>
              <a:rPr lang="en-US" sz="3200" dirty="0" smtClean="0">
                <a:solidFill>
                  <a:schemeClr val="tx1"/>
                </a:solidFill>
              </a:rPr>
              <a:t>Sickness, disease, and death were rampant.</a:t>
            </a:r>
          </a:p>
          <a:p>
            <a:r>
              <a:rPr lang="en-US" sz="3200" dirty="0" smtClean="0">
                <a:solidFill>
                  <a:schemeClr val="tx1"/>
                </a:solidFill>
              </a:rPr>
              <a:t>On some ships, more than 20% of the slaves who began the voyage were dead by the time the ship landed.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23  </a:t>
            </a:r>
            <a:endParaRPr lang="en-US" dirty="0"/>
          </a:p>
        </p:txBody>
      </p:sp>
    </p:spTree>
    <p:extLst>
      <p:ext uri="{BB962C8B-B14F-4D97-AF65-F5344CB8AC3E}">
        <p14:creationId xmlns:p14="http://schemas.microsoft.com/office/powerpoint/2010/main" val="18743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Stono Rebellion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1739 slave rebellion in South Carolina in which more than 75 slaves killed citizens and marched through the countryside.</a:t>
            </a:r>
          </a:p>
          <a:p>
            <a:r>
              <a:rPr lang="en-US" sz="3200" dirty="0" smtClean="0">
                <a:solidFill>
                  <a:schemeClr val="tx1"/>
                </a:solidFill>
              </a:rPr>
              <a:t>After the rebellion was crushed, slave owners imposed harsher discipline.</a:t>
            </a:r>
          </a:p>
          <a:p>
            <a:r>
              <a:rPr lang="en-US" sz="3200" dirty="0" smtClean="0">
                <a:solidFill>
                  <a:schemeClr val="tx1"/>
                </a:solidFill>
              </a:rPr>
              <a:t>The largest slave rebellion in 18</a:t>
            </a:r>
            <a:r>
              <a:rPr lang="en-US" sz="3200" baseline="30000" dirty="0" smtClean="0">
                <a:solidFill>
                  <a:schemeClr val="tx1"/>
                </a:solidFill>
              </a:rPr>
              <a:t>th</a:t>
            </a:r>
            <a:r>
              <a:rPr lang="en-US" sz="3200" dirty="0" smtClean="0">
                <a:solidFill>
                  <a:schemeClr val="tx1"/>
                </a:solidFill>
              </a:rPr>
              <a:t> –century America.</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24 </a:t>
            </a:r>
            <a:endParaRPr lang="en-US" dirty="0"/>
          </a:p>
        </p:txBody>
      </p:sp>
    </p:spTree>
    <p:extLst>
      <p:ext uri="{BB962C8B-B14F-4D97-AF65-F5344CB8AC3E}">
        <p14:creationId xmlns:p14="http://schemas.microsoft.com/office/powerpoint/2010/main" val="319393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Salem Witch Trials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120 men, women, and children were arrested for witch-craft in Salem, Massachusetts, in 1692.</a:t>
            </a:r>
          </a:p>
          <a:p>
            <a:r>
              <a:rPr lang="en-US" sz="3200" dirty="0" smtClean="0">
                <a:solidFill>
                  <a:schemeClr val="tx1"/>
                </a:solidFill>
              </a:rPr>
              <a:t>19 of them were executed before a new royal governor stopped the prosecutions.</a:t>
            </a:r>
          </a:p>
          <a:p>
            <a:r>
              <a:rPr lang="en-US" sz="3200" dirty="0" smtClean="0">
                <a:solidFill>
                  <a:schemeClr val="tx1"/>
                </a:solidFill>
              </a:rPr>
              <a:t>Reflected tensions between farming and commercial interests in Salem.</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26</a:t>
            </a:r>
            <a:endParaRPr lang="en-US" dirty="0"/>
          </a:p>
        </p:txBody>
      </p:sp>
    </p:spTree>
    <p:extLst>
      <p:ext uri="{BB962C8B-B14F-4D97-AF65-F5344CB8AC3E}">
        <p14:creationId xmlns:p14="http://schemas.microsoft.com/office/powerpoint/2010/main" val="3922294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Great Awakening</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Great religious revival that swept through the colonies from the 1720s to the 1740s.</a:t>
            </a:r>
          </a:p>
          <a:p>
            <a:r>
              <a:rPr lang="en-US" sz="3200" dirty="0" smtClean="0">
                <a:solidFill>
                  <a:schemeClr val="tx1"/>
                </a:solidFill>
              </a:rPr>
              <a:t>Preachers challenged the “cold” message of the established churches and stirred congregations with powerful, emotive sermons.</a:t>
            </a:r>
          </a:p>
          <a:p>
            <a:r>
              <a:rPr lang="en-US" sz="3200" dirty="0" smtClean="0">
                <a:solidFill>
                  <a:schemeClr val="tx1"/>
                </a:solidFill>
              </a:rPr>
              <a:t>Encouraged a sense of social equality and the questioning of authority.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33 </a:t>
            </a:r>
            <a:endParaRPr lang="en-US" dirty="0"/>
          </a:p>
        </p:txBody>
      </p:sp>
    </p:spTree>
    <p:extLst>
      <p:ext uri="{BB962C8B-B14F-4D97-AF65-F5344CB8AC3E}">
        <p14:creationId xmlns:p14="http://schemas.microsoft.com/office/powerpoint/2010/main" val="91360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Slavery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a:t>
            </a:r>
            <a:r>
              <a:rPr lang="en-US" sz="3200" dirty="0" smtClean="0">
                <a:solidFill>
                  <a:schemeClr val="tx1"/>
                </a:solidFill>
              </a:rPr>
              <a:t>first African slaves entered Virginia as workers in 1619, when few legal differences existed between black and white workers.</a:t>
            </a:r>
          </a:p>
          <a:p>
            <a:r>
              <a:rPr lang="en-US" sz="3200" dirty="0" smtClean="0">
                <a:solidFill>
                  <a:schemeClr val="tx1"/>
                </a:solidFill>
              </a:rPr>
              <a:t>By the 1670s and 1680s, African slavery was widespread in the Chesapeake colonies.</a:t>
            </a:r>
          </a:p>
          <a:p>
            <a:r>
              <a:rPr lang="en-US" sz="3200" dirty="0" smtClean="0">
                <a:solidFill>
                  <a:schemeClr val="tx1"/>
                </a:solidFill>
              </a:rPr>
              <a:t>The trading of slaves became an integral apart of the triangular trade system.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34  </a:t>
            </a:r>
            <a:endParaRPr lang="en-US" dirty="0"/>
          </a:p>
        </p:txBody>
      </p:sp>
    </p:spTree>
    <p:extLst>
      <p:ext uri="{BB962C8B-B14F-4D97-AF65-F5344CB8AC3E}">
        <p14:creationId xmlns:p14="http://schemas.microsoft.com/office/powerpoint/2010/main" val="216339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George Whitefield</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Anglican minister who proved to be a dynamic and charismatic preacher during the Great Awakening.</a:t>
            </a:r>
          </a:p>
          <a:p>
            <a:r>
              <a:rPr lang="en-US" sz="3200" dirty="0" smtClean="0">
                <a:solidFill>
                  <a:schemeClr val="tx1"/>
                </a:solidFill>
              </a:rPr>
              <a:t>Preached to as many as 20,000 people at a time.</a:t>
            </a:r>
          </a:p>
          <a:p>
            <a:r>
              <a:rPr lang="en-US" sz="3200" dirty="0" smtClean="0">
                <a:solidFill>
                  <a:schemeClr val="tx1"/>
                </a:solidFill>
              </a:rPr>
              <a:t>His 1740 tour of the colonies was the high point of the Great Awakening.</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3</a:t>
            </a:r>
            <a:endParaRPr lang="en-US" dirty="0"/>
          </a:p>
        </p:txBody>
      </p:sp>
      <p:sp>
        <p:nvSpPr>
          <p:cNvPr id="7" name="TextBox 6"/>
          <p:cNvSpPr txBox="1"/>
          <p:nvPr/>
        </p:nvSpPr>
        <p:spPr>
          <a:xfrm>
            <a:off x="9453489" y="6020973"/>
            <a:ext cx="2206283" cy="369332"/>
          </a:xfrm>
          <a:prstGeom prst="rect">
            <a:avLst/>
          </a:prstGeom>
          <a:noFill/>
        </p:spPr>
        <p:txBody>
          <a:bodyPr wrap="square" rtlCol="0">
            <a:spAutoFit/>
          </a:bodyPr>
          <a:lstStyle/>
          <a:p>
            <a:r>
              <a:rPr lang="en-US" b="1" dirty="0" smtClean="0"/>
              <a:t>Card #:</a:t>
            </a:r>
            <a:r>
              <a:rPr lang="en-US" dirty="0" smtClean="0"/>
              <a:t> 37  </a:t>
            </a:r>
            <a:endParaRPr lang="en-US" dirty="0"/>
          </a:p>
        </p:txBody>
      </p:sp>
    </p:spTree>
    <p:extLst>
      <p:ext uri="{BB962C8B-B14F-4D97-AF65-F5344CB8AC3E}">
        <p14:creationId xmlns:p14="http://schemas.microsoft.com/office/powerpoint/2010/main" val="146470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Enlightenment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18</a:t>
            </a:r>
            <a:r>
              <a:rPr lang="en-US" sz="3200" baseline="30000" dirty="0" smtClean="0">
                <a:solidFill>
                  <a:schemeClr val="tx1"/>
                </a:solidFill>
              </a:rPr>
              <a:t>th</a:t>
            </a:r>
            <a:r>
              <a:rPr lang="en-US" sz="3200" dirty="0" smtClean="0">
                <a:solidFill>
                  <a:schemeClr val="tx1"/>
                </a:solidFill>
              </a:rPr>
              <a:t>-century European intellectual movement that attempted to discover the natural laws governing science and society.</a:t>
            </a:r>
          </a:p>
          <a:p>
            <a:r>
              <a:rPr lang="en-US" sz="3200" dirty="0" smtClean="0">
                <a:solidFill>
                  <a:schemeClr val="tx1"/>
                </a:solidFill>
              </a:rPr>
              <a:t>Taught that progress was inevitable.</a:t>
            </a:r>
          </a:p>
          <a:p>
            <a:r>
              <a:rPr lang="en-US" sz="3200" dirty="0" smtClean="0">
                <a:solidFill>
                  <a:schemeClr val="tx1"/>
                </a:solidFill>
              </a:rPr>
              <a:t>Included philosophers who greatly influenced Americans, such as John Locke, who emphasized natural rights.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3</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67  </a:t>
            </a:r>
            <a:endParaRPr lang="en-US" dirty="0"/>
          </a:p>
        </p:txBody>
      </p:sp>
    </p:spTree>
    <p:extLst>
      <p:ext uri="{BB962C8B-B14F-4D97-AF65-F5344CB8AC3E}">
        <p14:creationId xmlns:p14="http://schemas.microsoft.com/office/powerpoint/2010/main" val="384869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Harvard</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1636 – Founded by a grant form the Massachusetts general court.  Followed Puritan beliefs.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3</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Albany Congress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1754 meeting of representatives of 7 c0lonies that coordinated their efforts against French and Native American threats in the western frontier regions.</a:t>
            </a:r>
          </a:p>
          <a:p>
            <a:r>
              <a:rPr lang="en-US" sz="3200" dirty="0" smtClean="0">
                <a:solidFill>
                  <a:schemeClr val="tx1"/>
                </a:solidFill>
              </a:rPr>
              <a:t>Benjamin Franklin proposed a plan of union that was rejected by both the colonies and the British government.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38  </a:t>
            </a:r>
            <a:endParaRPr lang="en-US" dirty="0"/>
          </a:p>
        </p:txBody>
      </p:sp>
    </p:spTree>
    <p:extLst>
      <p:ext uri="{BB962C8B-B14F-4D97-AF65-F5344CB8AC3E}">
        <p14:creationId xmlns:p14="http://schemas.microsoft.com/office/powerpoint/2010/main" val="180781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Separatists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Calvinist Protestants who did not believe that the Church of England could be “purified” and hence chose to “separate” from it.</a:t>
            </a:r>
          </a:p>
          <a:p>
            <a:r>
              <a:rPr lang="en-US" sz="3200" dirty="0" smtClean="0">
                <a:solidFill>
                  <a:schemeClr val="tx1"/>
                </a:solidFill>
              </a:rPr>
              <a:t>The Pilgrims who sailed to America abroad the </a:t>
            </a:r>
            <a:r>
              <a:rPr lang="en-US" sz="3200" i="1" dirty="0" smtClean="0">
                <a:solidFill>
                  <a:schemeClr val="tx1"/>
                </a:solidFill>
              </a:rPr>
              <a:t>Mayflower</a:t>
            </a:r>
            <a:r>
              <a:rPr lang="en-US" sz="3200" dirty="0" smtClean="0">
                <a:solidFill>
                  <a:schemeClr val="tx1"/>
                </a:solidFill>
              </a:rPr>
              <a:t> and settled at Plymouth were separatists looking for religious freedom.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12  </a:t>
            </a:r>
            <a:endParaRPr lang="en-US" dirty="0"/>
          </a:p>
        </p:txBody>
      </p:sp>
    </p:spTree>
    <p:extLst>
      <p:ext uri="{BB962C8B-B14F-4D97-AF65-F5344CB8AC3E}">
        <p14:creationId xmlns:p14="http://schemas.microsoft.com/office/powerpoint/2010/main" val="3295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French and Indian War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British and French fought to expand their empires in the Americas from 1754 and 1763.</a:t>
            </a:r>
          </a:p>
          <a:p>
            <a:r>
              <a:rPr lang="en-US" sz="3200" dirty="0" smtClean="0">
                <a:solidFill>
                  <a:schemeClr val="tx1"/>
                </a:solidFill>
              </a:rPr>
              <a:t>The war spread to Europe and the rest of the world in 1756, and was called the Seven Years War.</a:t>
            </a:r>
            <a:endParaRPr lang="en-US" sz="3200" dirty="0">
              <a:solidFill>
                <a:schemeClr val="tx1"/>
              </a:solidFill>
            </a:endParaRPr>
          </a:p>
          <a:p>
            <a:r>
              <a:rPr lang="en-US" sz="3200" dirty="0" smtClean="0">
                <a:solidFill>
                  <a:schemeClr val="tx1"/>
                </a:solidFill>
              </a:rPr>
              <a:t>The British were victorious, receiving French Canada as their main spoils of the war.</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39  </a:t>
            </a:r>
            <a:endParaRPr lang="en-US" dirty="0"/>
          </a:p>
        </p:txBody>
      </p:sp>
    </p:spTree>
    <p:extLst>
      <p:ext uri="{BB962C8B-B14F-4D97-AF65-F5344CB8AC3E}">
        <p14:creationId xmlns:p14="http://schemas.microsoft.com/office/powerpoint/2010/main" val="255700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Currency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1764 British act forbidding the colonies to issue paper money to legal tender.</a:t>
            </a:r>
          </a:p>
          <a:p>
            <a:r>
              <a:rPr lang="en-US" sz="3200" dirty="0" smtClean="0">
                <a:solidFill>
                  <a:schemeClr val="tx1"/>
                </a:solidFill>
              </a:rPr>
              <a:t>Repealed in 1773 by the British as an effort to ease tensions with the colonies.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40  </a:t>
            </a:r>
            <a:endParaRPr lang="en-US" dirty="0"/>
          </a:p>
        </p:txBody>
      </p:sp>
    </p:spTree>
    <p:extLst>
      <p:ext uri="{BB962C8B-B14F-4D97-AF65-F5344CB8AC3E}">
        <p14:creationId xmlns:p14="http://schemas.microsoft.com/office/powerpoint/2010/main" val="197231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Sugar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An effort to pay for the British army located in North America, this 1764 measure taxed sugar and other imports.</a:t>
            </a:r>
          </a:p>
          <a:p>
            <a:r>
              <a:rPr lang="en-US" sz="3200" dirty="0" smtClean="0">
                <a:solidFill>
                  <a:schemeClr val="tx1"/>
                </a:solidFill>
              </a:rPr>
              <a:t>Tried to raise money from the American trade with the French West Indies.</a:t>
            </a:r>
          </a:p>
          <a:p>
            <a:r>
              <a:rPr lang="en-US" sz="3200" dirty="0" smtClean="0">
                <a:solidFill>
                  <a:schemeClr val="tx1"/>
                </a:solidFill>
              </a:rPr>
              <a:t>Harsh penalties were imposed on smugglers who did not pay the duty on sugar.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41  </a:t>
            </a:r>
            <a:endParaRPr lang="en-US" dirty="0"/>
          </a:p>
        </p:txBody>
      </p:sp>
    </p:spTree>
    <p:extLst>
      <p:ext uri="{BB962C8B-B14F-4D97-AF65-F5344CB8AC3E}">
        <p14:creationId xmlns:p14="http://schemas.microsoft.com/office/powerpoint/2010/main" val="83555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Stamp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To help pay for the British army in North America, Parliament passed the Stamp Act in  1765, imposing a tax on all legal documents and newspapers, which now had to have official stamps.</a:t>
            </a:r>
          </a:p>
          <a:p>
            <a:r>
              <a:rPr lang="en-US" sz="3200" dirty="0" smtClean="0">
                <a:solidFill>
                  <a:schemeClr val="tx1"/>
                </a:solidFill>
              </a:rPr>
              <a:t>Resistance to the Stamp Act was severe in the colonies and it was eventually repealed.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42  </a:t>
            </a:r>
            <a:endParaRPr lang="en-US" dirty="0"/>
          </a:p>
        </p:txBody>
      </p:sp>
    </p:spTree>
    <p:extLst>
      <p:ext uri="{BB962C8B-B14F-4D97-AF65-F5344CB8AC3E}">
        <p14:creationId xmlns:p14="http://schemas.microsoft.com/office/powerpoint/2010/main" val="98610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Quartering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1765 British edict stating that to help defend the empire, colonial governments had to provide housing and food for British troops.</a:t>
            </a:r>
          </a:p>
          <a:p>
            <a:r>
              <a:rPr lang="en-US" sz="3200" dirty="0" smtClean="0">
                <a:solidFill>
                  <a:schemeClr val="tx1"/>
                </a:solidFill>
              </a:rPr>
              <a:t>Many colonists perceived this to be the ultimate insult, forcing them to pay for the troops that were there to control the colonies.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43 </a:t>
            </a:r>
            <a:endParaRPr lang="en-US" dirty="0"/>
          </a:p>
        </p:txBody>
      </p:sp>
    </p:spTree>
    <p:extLst>
      <p:ext uri="{BB962C8B-B14F-4D97-AF65-F5344CB8AC3E}">
        <p14:creationId xmlns:p14="http://schemas.microsoft.com/office/powerpoint/2010/main" val="245222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Sons of Liberty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Men who organized opposition to British policies during the late 1760s and 1770s.</a:t>
            </a:r>
          </a:p>
          <a:p>
            <a:r>
              <a:rPr lang="en-US" sz="3200" dirty="0" smtClean="0">
                <a:solidFill>
                  <a:schemeClr val="tx1"/>
                </a:solidFill>
              </a:rPr>
              <a:t>Founded in Boston in response to the </a:t>
            </a:r>
            <a:r>
              <a:rPr lang="en-US" sz="3200" dirty="0">
                <a:solidFill>
                  <a:schemeClr val="tx1"/>
                </a:solidFill>
              </a:rPr>
              <a:t>S</a:t>
            </a:r>
            <a:r>
              <a:rPr lang="en-US" sz="3200" dirty="0" smtClean="0">
                <a:solidFill>
                  <a:schemeClr val="tx1"/>
                </a:solidFill>
              </a:rPr>
              <a:t>tamp </a:t>
            </a:r>
            <a:r>
              <a:rPr lang="en-US" sz="3200" dirty="0" smtClean="0">
                <a:solidFill>
                  <a:schemeClr val="tx1"/>
                </a:solidFill>
              </a:rPr>
              <a:t>Act.</a:t>
            </a:r>
          </a:p>
          <a:p>
            <a:r>
              <a:rPr lang="en-US" sz="3200" dirty="0" smtClean="0">
                <a:solidFill>
                  <a:schemeClr val="tx1"/>
                </a:solidFill>
              </a:rPr>
              <a:t>Organized the Boston Tea Party.</a:t>
            </a:r>
          </a:p>
          <a:p>
            <a:r>
              <a:rPr lang="en-US" sz="3200" dirty="0" smtClean="0">
                <a:solidFill>
                  <a:schemeClr val="tx1"/>
                </a:solidFill>
              </a:rPr>
              <a:t>Samuel Adams was one of their leaders.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44  </a:t>
            </a:r>
            <a:endParaRPr lang="en-US" dirty="0"/>
          </a:p>
        </p:txBody>
      </p:sp>
    </p:spTree>
    <p:extLst>
      <p:ext uri="{BB962C8B-B14F-4D97-AF65-F5344CB8AC3E}">
        <p14:creationId xmlns:p14="http://schemas.microsoft.com/office/powerpoint/2010/main" val="312406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Stamp Act Congress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Representatives of 9 colonies met in New York in October 1765.</a:t>
            </a:r>
          </a:p>
          <a:p>
            <a:r>
              <a:rPr lang="en-US" sz="3200" dirty="0" smtClean="0">
                <a:solidFill>
                  <a:schemeClr val="tx1"/>
                </a:solidFill>
              </a:rPr>
              <a:t>The document produced by the congress maintained the loyalty of the colonies to the Crown but condemned the Stamp Act.</a:t>
            </a:r>
          </a:p>
          <a:p>
            <a:r>
              <a:rPr lang="en-US" sz="3200" dirty="0" smtClean="0">
                <a:solidFill>
                  <a:schemeClr val="tx1"/>
                </a:solidFill>
              </a:rPr>
              <a:t>The Stamp Act was repealed within one year.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45  </a:t>
            </a:r>
            <a:endParaRPr lang="en-US" dirty="0"/>
          </a:p>
        </p:txBody>
      </p:sp>
    </p:spTree>
    <p:extLst>
      <p:ext uri="{BB962C8B-B14F-4D97-AF65-F5344CB8AC3E}">
        <p14:creationId xmlns:p14="http://schemas.microsoft.com/office/powerpoint/2010/main" val="277901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Declaratory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1766 British law stating that Parliament had an absolute right to tax the colonies and to make laws that would be enacted in the colonies.</a:t>
            </a:r>
          </a:p>
          <a:p>
            <a:r>
              <a:rPr lang="en-US" sz="3200" dirty="0" smtClean="0">
                <a:solidFill>
                  <a:schemeClr val="tx1"/>
                </a:solidFill>
              </a:rPr>
              <a:t>Ironically, it was issued at the same time as they repealed of the Stamp Act.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46  </a:t>
            </a:r>
            <a:endParaRPr lang="en-US" dirty="0"/>
          </a:p>
        </p:txBody>
      </p:sp>
    </p:spTree>
    <p:extLst>
      <p:ext uri="{BB962C8B-B14F-4D97-AF65-F5344CB8AC3E}">
        <p14:creationId xmlns:p14="http://schemas.microsoft.com/office/powerpoint/2010/main" val="2272005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Townshend Acts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1767 parliamentary acts that forced colonists to pay duties on goods coming from England, including tea and paper, and which increased the power of the customs service.</a:t>
            </a:r>
          </a:p>
          <a:p>
            <a:r>
              <a:rPr lang="en-US" sz="3200" dirty="0" smtClean="0">
                <a:solidFill>
                  <a:schemeClr val="tx1"/>
                </a:solidFill>
              </a:rPr>
              <a:t>Colonial resistance was fierce; Boston was occupied by British troops.</a:t>
            </a:r>
            <a:endParaRPr lang="en-US" sz="3200" dirty="0">
              <a:solidFill>
                <a:schemeClr val="tx1"/>
              </a:solidFill>
            </a:endParaRPr>
          </a:p>
          <a:p>
            <a:r>
              <a:rPr lang="en-US" sz="3200" dirty="0" smtClean="0">
                <a:solidFill>
                  <a:schemeClr val="tx1"/>
                </a:solidFill>
              </a:rPr>
              <a:t>Repealed in 1770.</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48  </a:t>
            </a:r>
            <a:endParaRPr lang="en-US" dirty="0"/>
          </a:p>
        </p:txBody>
      </p:sp>
    </p:spTree>
    <p:extLst>
      <p:ext uri="{BB962C8B-B14F-4D97-AF65-F5344CB8AC3E}">
        <p14:creationId xmlns:p14="http://schemas.microsoft.com/office/powerpoint/2010/main" val="630729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Circular Letter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Responding to the Townshend Acts, the Massachusetts Assembly circulated a letter to the other colonies, asking that they work together and jointly issue a petition of protest.</a:t>
            </a:r>
          </a:p>
          <a:p>
            <a:r>
              <a:rPr lang="en-US" sz="3200" dirty="0" smtClean="0">
                <a:solidFill>
                  <a:schemeClr val="tx1"/>
                </a:solidFill>
              </a:rPr>
              <a:t>The strong-willed response of the British authorities to the letter led the colonial assemblies to work more closely together.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50  </a:t>
            </a:r>
            <a:endParaRPr lang="en-US" dirty="0"/>
          </a:p>
        </p:txBody>
      </p:sp>
    </p:spTree>
    <p:extLst>
      <p:ext uri="{BB962C8B-B14F-4D97-AF65-F5344CB8AC3E}">
        <p14:creationId xmlns:p14="http://schemas.microsoft.com/office/powerpoint/2010/main" val="335713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Enclosure movement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Demands for wool in England rose due to the emergence of the textile industry.  Due to this, landowners closed of their fields to farmers who rented it, which resulted in thousands losing jobs.  These out of work farmers migrated to America, where they would contribute to US history as colonists.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Boston Massacre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conflict between British soldiers and Boston civilians on March 5, 1770.</a:t>
            </a:r>
          </a:p>
          <a:p>
            <a:r>
              <a:rPr lang="en-US" sz="3200" dirty="0" smtClean="0">
                <a:solidFill>
                  <a:schemeClr val="tx1"/>
                </a:solidFill>
              </a:rPr>
              <a:t>After civilians threw rocks and snowballs at the soldiers, the soldiers opened fire, killing 5 and wounding 6.</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51  </a:t>
            </a:r>
            <a:endParaRPr lang="en-US" dirty="0"/>
          </a:p>
        </p:txBody>
      </p:sp>
    </p:spTree>
    <p:extLst>
      <p:ext uri="{BB962C8B-B14F-4D97-AF65-F5344CB8AC3E}">
        <p14:creationId xmlns:p14="http://schemas.microsoft.com/office/powerpoint/2010/main" val="342818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Committees of Correspondence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These first existed in Massachusetts and eventually in all the colonies.</a:t>
            </a:r>
          </a:p>
          <a:p>
            <a:r>
              <a:rPr lang="en-US" sz="3200" dirty="0" smtClean="0">
                <a:solidFill>
                  <a:schemeClr val="tx1"/>
                </a:solidFill>
              </a:rPr>
              <a:t>Leaders of resistance to British rule listed their grievances against the British and circulated them to all the towns in the colony.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52  </a:t>
            </a:r>
            <a:endParaRPr lang="en-US" dirty="0"/>
          </a:p>
        </p:txBody>
      </p:sp>
    </p:spTree>
    <p:extLst>
      <p:ext uri="{BB962C8B-B14F-4D97-AF65-F5344CB8AC3E}">
        <p14:creationId xmlns:p14="http://schemas.microsoft.com/office/powerpoint/2010/main" val="395543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Tea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1773 act by Parliament that would provide the colonies with cheap tea, but at the same time force the colonies to admit that Parliament had a right to tax them.</a:t>
            </a:r>
          </a:p>
          <a:p>
            <a:r>
              <a:rPr lang="en-US" sz="3200" dirty="0" smtClean="0">
                <a:solidFill>
                  <a:schemeClr val="tx1"/>
                </a:solidFill>
              </a:rPr>
              <a:t>The Sons of Liberty resisted, most notably at the Boston Tea Party.</a:t>
            </a:r>
          </a:p>
          <a:p>
            <a:r>
              <a:rPr lang="en-US" sz="3200" dirty="0" smtClean="0">
                <a:solidFill>
                  <a:schemeClr val="tx1"/>
                </a:solidFill>
              </a:rPr>
              <a:t>Britain responded with the Coercive Acts.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53  </a:t>
            </a:r>
            <a:endParaRPr lang="en-US" dirty="0"/>
          </a:p>
        </p:txBody>
      </p:sp>
    </p:spTree>
    <p:extLst>
      <p:ext uri="{BB962C8B-B14F-4D97-AF65-F5344CB8AC3E}">
        <p14:creationId xmlns:p14="http://schemas.microsoft.com/office/powerpoint/2010/main" val="312266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Boston Tea Party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response to the Tea Act and additional British taxes on tea, Boston radicals disguised as Native Americans threw nearly 350 chests of tea into Boston Harbor on December 16, 1773.</a:t>
            </a:r>
          </a:p>
          <a:p>
            <a:r>
              <a:rPr lang="en-US" sz="3200" dirty="0" smtClean="0">
                <a:solidFill>
                  <a:schemeClr val="tx1"/>
                </a:solidFill>
              </a:rPr>
              <a:t>Parliament closed Boston harbor and passed Coercive Acts.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54  </a:t>
            </a:r>
            <a:endParaRPr lang="en-US" dirty="0"/>
          </a:p>
        </p:txBody>
      </p:sp>
    </p:spTree>
    <p:extLst>
      <p:ext uri="{BB962C8B-B14F-4D97-AF65-F5344CB8AC3E}">
        <p14:creationId xmlns:p14="http://schemas.microsoft.com/office/powerpoint/2010/main" val="230978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Intolerable Acts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Also known as the Coercive Acts.</a:t>
            </a:r>
          </a:p>
          <a:p>
            <a:r>
              <a:rPr lang="en-US" sz="3200" dirty="0" smtClean="0">
                <a:solidFill>
                  <a:schemeClr val="tx1"/>
                </a:solidFill>
              </a:rPr>
              <a:t>Term used in the colonies for the bills passed by Parliament to punish Massachusetts for the Boston Tea Party.</a:t>
            </a:r>
          </a:p>
          <a:p>
            <a:r>
              <a:rPr lang="en-US" sz="3200" dirty="0" smtClean="0">
                <a:solidFill>
                  <a:schemeClr val="tx1"/>
                </a:solidFill>
              </a:rPr>
              <a:t>These included closing Boston harbor, prohibiting local meetings, and mandatory quartering of troops in private homes.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55  </a:t>
            </a:r>
            <a:endParaRPr lang="en-US" dirty="0"/>
          </a:p>
        </p:txBody>
      </p:sp>
    </p:spTree>
    <p:extLst>
      <p:ext uri="{BB962C8B-B14F-4D97-AF65-F5344CB8AC3E}">
        <p14:creationId xmlns:p14="http://schemas.microsoft.com/office/powerpoint/2010/main" val="4257377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Declaration of Rights and Grievances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17774 measure adopted by the Frist Continental Congress.</a:t>
            </a:r>
          </a:p>
          <a:p>
            <a:r>
              <a:rPr lang="en-US" sz="3200" dirty="0" smtClean="0">
                <a:solidFill>
                  <a:schemeClr val="tx1"/>
                </a:solidFill>
              </a:rPr>
              <a:t>Stated that Parliament had some rights to regulate colonial trade with Britain, but that Parliament did not have the right to tax the colonies without their consent.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56  </a:t>
            </a:r>
            <a:endParaRPr lang="en-US" dirty="0"/>
          </a:p>
        </p:txBody>
      </p:sp>
    </p:spTree>
    <p:extLst>
      <p:ext uri="{BB962C8B-B14F-4D97-AF65-F5344CB8AC3E}">
        <p14:creationId xmlns:p14="http://schemas.microsoft.com/office/powerpoint/2010/main" val="215446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Treaty of Paris (1763)</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Treaty that ended the French and Indian War.</a:t>
            </a:r>
          </a:p>
          <a:p>
            <a:r>
              <a:rPr lang="en-US" sz="3200" dirty="0" smtClean="0">
                <a:solidFill>
                  <a:schemeClr val="tx1"/>
                </a:solidFill>
              </a:rPr>
              <a:t>Britain gained most French territory in the New World, most importantly Canada.</a:t>
            </a:r>
          </a:p>
          <a:p>
            <a:r>
              <a:rPr lang="en-US" sz="3200" dirty="0" smtClean="0">
                <a:solidFill>
                  <a:schemeClr val="tx1"/>
                </a:solidFill>
              </a:rPr>
              <a:t>Britain gained Florida from Spain.</a:t>
            </a:r>
          </a:p>
          <a:p>
            <a:r>
              <a:rPr lang="en-US" sz="3200" dirty="0" smtClean="0">
                <a:solidFill>
                  <a:schemeClr val="tx1"/>
                </a:solidFill>
              </a:rPr>
              <a:t>France gave Spain Louisiana as compensation fro the loss of Florida.</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58  </a:t>
            </a:r>
            <a:endParaRPr lang="en-US" dirty="0"/>
          </a:p>
        </p:txBody>
      </p:sp>
    </p:spTree>
    <p:extLst>
      <p:ext uri="{BB962C8B-B14F-4D97-AF65-F5344CB8AC3E}">
        <p14:creationId xmlns:p14="http://schemas.microsoft.com/office/powerpoint/2010/main" val="350903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Edward Braddock</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Seasoned British general sent to America to stop the French construction of a fort at what is now the city of Pittsburgh.</a:t>
            </a:r>
          </a:p>
          <a:p>
            <a:r>
              <a:rPr lang="en-US" sz="3200" dirty="0" smtClean="0">
                <a:solidFill>
                  <a:schemeClr val="tx1"/>
                </a:solidFill>
              </a:rPr>
              <a:t>On July 9, 1755, Braddock’s force of regulars and Americans were crushed in an ambush that cost Braddock and most of his men their lives.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59  </a:t>
            </a:r>
            <a:endParaRPr lang="en-US" dirty="0"/>
          </a:p>
        </p:txBody>
      </p:sp>
    </p:spTree>
    <p:extLst>
      <p:ext uri="{BB962C8B-B14F-4D97-AF65-F5344CB8AC3E}">
        <p14:creationId xmlns:p14="http://schemas.microsoft.com/office/powerpoint/2010/main" val="309070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Patrick Henry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As a member of the Virginia House of Burgesses, Henry introduced resolutions protesting the Stamp act.</a:t>
            </a:r>
          </a:p>
          <a:p>
            <a:r>
              <a:rPr lang="en-US" sz="3200" dirty="0" smtClean="0">
                <a:solidFill>
                  <a:schemeClr val="tx1"/>
                </a:solidFill>
              </a:rPr>
              <a:t>Proclaimed that the act showed tyranny of King George III, and reminded the king of the fates of Caesar and Charles I.</a:t>
            </a:r>
          </a:p>
          <a:p>
            <a:r>
              <a:rPr lang="en-US" sz="3200" dirty="0" smtClean="0">
                <a:solidFill>
                  <a:schemeClr val="tx1"/>
                </a:solidFill>
              </a:rPr>
              <a:t>Many considered his speech treasonous.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60 </a:t>
            </a:r>
            <a:endParaRPr lang="en-US" dirty="0"/>
          </a:p>
        </p:txBody>
      </p:sp>
    </p:spTree>
    <p:extLst>
      <p:ext uri="{BB962C8B-B14F-4D97-AF65-F5344CB8AC3E}">
        <p14:creationId xmlns:p14="http://schemas.microsoft.com/office/powerpoint/2010/main" val="71696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Samuel Adams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leading opponent of British policy in the 1760s and 1770s.</a:t>
            </a:r>
          </a:p>
          <a:p>
            <a:r>
              <a:rPr lang="en-US" sz="3200" dirty="0" smtClean="0">
                <a:solidFill>
                  <a:schemeClr val="tx1"/>
                </a:solidFill>
              </a:rPr>
              <a:t>Helped organized the Sons of Liberty.</a:t>
            </a:r>
          </a:p>
          <a:p>
            <a:r>
              <a:rPr lang="en-US" sz="3200" dirty="0" smtClean="0">
                <a:solidFill>
                  <a:schemeClr val="tx1"/>
                </a:solidFill>
              </a:rPr>
              <a:t>A leader in the agitation surrounding the Boston Massacre.</a:t>
            </a:r>
          </a:p>
          <a:p>
            <a:r>
              <a:rPr lang="en-US" sz="3200" dirty="0" smtClean="0">
                <a:solidFill>
                  <a:schemeClr val="tx1"/>
                </a:solidFill>
              </a:rPr>
              <a:t>Because of the Boston Tea Party, Adams was marked for arrest by the British.</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51 </a:t>
            </a:r>
            <a:endParaRPr lang="en-US" dirty="0"/>
          </a:p>
        </p:txBody>
      </p:sp>
    </p:spTree>
    <p:extLst>
      <p:ext uri="{BB962C8B-B14F-4D97-AF65-F5344CB8AC3E}">
        <p14:creationId xmlns:p14="http://schemas.microsoft.com/office/powerpoint/2010/main" val="339465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Roanoke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first English colony on the New World that was founded in 1585 and was led by Sir Walter Raleigh.  </a:t>
            </a:r>
          </a:p>
          <a:p>
            <a:r>
              <a:rPr lang="en-US" sz="3200" dirty="0" smtClean="0">
                <a:solidFill>
                  <a:schemeClr val="tx1"/>
                </a:solidFill>
              </a:rPr>
              <a:t>The colony failed but showed England it would be possible to settle with better planning.</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1</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Lexington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Massachusetts town where the first skirmish between British troops and colonial militiamen took place.</a:t>
            </a:r>
          </a:p>
          <a:p>
            <a:r>
              <a:rPr lang="en-US" sz="3200" dirty="0" smtClean="0">
                <a:solidFill>
                  <a:schemeClr val="tx1"/>
                </a:solidFill>
              </a:rPr>
              <a:t>During this April 19, 1775, fight, 8 co0olonists were killed and another 9 were wounded.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62  </a:t>
            </a:r>
            <a:endParaRPr lang="en-US" dirty="0"/>
          </a:p>
        </p:txBody>
      </p:sp>
    </p:spTree>
    <p:extLst>
      <p:ext uri="{BB962C8B-B14F-4D97-AF65-F5344CB8AC3E}">
        <p14:creationId xmlns:p14="http://schemas.microsoft.com/office/powerpoint/2010/main" val="127707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Iroquois Confederacy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five Indian nations (Mohawk, Seneca, Cayuga, Onondaga, and Oneida).  </a:t>
            </a:r>
          </a:p>
          <a:p>
            <a:r>
              <a:rPr lang="en-US" sz="3200" dirty="0" smtClean="0">
                <a:solidFill>
                  <a:schemeClr val="tx1"/>
                </a:solidFill>
              </a:rPr>
              <a:t>The key to the success of the Iroquois in maintaining their independence was that they avoided too close a relationship with either the French or British.</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Ohio Valley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principle area of conflict between the Iroquois Confederacy, British and the French.</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err="1" smtClean="0">
                <a:solidFill>
                  <a:schemeClr val="tx1"/>
                </a:solidFill>
                <a:latin typeface="Aharoni" panose="02010803020104030203" pitchFamily="2" charset="-79"/>
                <a:cs typeface="Aharoni" panose="02010803020104030203" pitchFamily="2" charset="-79"/>
              </a:rPr>
              <a:t>Gaspee</a:t>
            </a:r>
            <a:r>
              <a:rPr lang="en-US" b="1" dirty="0" smtClean="0">
                <a:solidFill>
                  <a:schemeClr val="tx1"/>
                </a:solidFill>
                <a:latin typeface="Aharoni" panose="02010803020104030203" pitchFamily="2" charset="-79"/>
                <a:cs typeface="Aharoni" panose="02010803020104030203" pitchFamily="2" charset="-79"/>
              </a:rPr>
              <a:t> Affair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June, 1772, the British customs ship </a:t>
            </a:r>
            <a:r>
              <a:rPr lang="en-US" sz="3200" dirty="0" err="1" smtClean="0">
                <a:solidFill>
                  <a:schemeClr val="tx1"/>
                </a:solidFill>
              </a:rPr>
              <a:t>Gaspee</a:t>
            </a:r>
            <a:r>
              <a:rPr lang="en-US" sz="3200" dirty="0" smtClean="0">
                <a:solidFill>
                  <a:schemeClr val="tx1"/>
                </a:solidFill>
              </a:rPr>
              <a:t> ran around off the colonial coast.  When the British went ashore for help, colonials boarded the ship and burned it.  They were sent to Britain for trial. </a:t>
            </a:r>
          </a:p>
          <a:p>
            <a:r>
              <a:rPr lang="en-US" sz="3200" dirty="0" smtClean="0">
                <a:solidFill>
                  <a:schemeClr val="tx1"/>
                </a:solidFill>
              </a:rPr>
              <a:t>Colonial outrage led the widespread formation of the Committees of correspondence.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William Pitt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British secretary of state during the French and Indian War.  </a:t>
            </a:r>
          </a:p>
          <a:p>
            <a:r>
              <a:rPr lang="en-US" sz="3200" dirty="0" smtClean="0">
                <a:solidFill>
                  <a:schemeClr val="tx1"/>
                </a:solidFill>
              </a:rPr>
              <a:t>He brought the British/colonial army under tight British control and started drafting colonists, which led to riots.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John Locke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1694329"/>
            <a:ext cx="10705514" cy="4249271"/>
          </a:xfrm>
        </p:spPr>
        <p:txBody>
          <a:bodyPr>
            <a:normAutofit lnSpcReduction="10000"/>
          </a:bodyPr>
          <a:lstStyle/>
          <a:p>
            <a:r>
              <a:rPr lang="en-US" sz="3200" dirty="0" smtClean="0">
                <a:solidFill>
                  <a:schemeClr val="tx1"/>
                </a:solidFill>
              </a:rPr>
              <a:t>Locke was an English political philosopher whose ideas inspired the American revolution.  </a:t>
            </a:r>
          </a:p>
          <a:p>
            <a:r>
              <a:rPr lang="en-US" sz="3200" dirty="0" smtClean="0">
                <a:solidFill>
                  <a:schemeClr val="tx1"/>
                </a:solidFill>
              </a:rPr>
              <a:t>He wrote that all human beings have a right to life, liberty, and property, and that governments exist to protect those rights.  </a:t>
            </a:r>
          </a:p>
          <a:p>
            <a:r>
              <a:rPr lang="en-US" sz="3200" dirty="0" smtClean="0">
                <a:solidFill>
                  <a:schemeClr val="tx1"/>
                </a:solidFill>
              </a:rPr>
              <a:t>He believed that government was based upon an unwritten “social contract” between the rulers and their people, and if the government failed to uphold its end of the contract, the people had a right to rebel and institute a new government.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4</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  </a:t>
            </a:r>
            <a:endParaRPr lang="en-US" dirty="0"/>
          </a:p>
        </p:txBody>
      </p:sp>
    </p:spTree>
    <p:extLst>
      <p:ext uri="{BB962C8B-B14F-4D97-AF65-F5344CB8AC3E}">
        <p14:creationId xmlns:p14="http://schemas.microsoft.com/office/powerpoint/2010/main" val="136136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London Company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1603, King James I gave the London Company a charter to settle the Virginia territory.</a:t>
            </a:r>
          </a:p>
          <a:p>
            <a:r>
              <a:rPr lang="en-US" sz="3200" dirty="0" smtClean="0">
                <a:solidFill>
                  <a:schemeClr val="tx1"/>
                </a:solidFill>
              </a:rPr>
              <a:t>In April 1607, the first settlers from this company settled at Jamestown.</a:t>
            </a:r>
          </a:p>
          <a:p>
            <a:r>
              <a:rPr lang="en-US" sz="3200" dirty="0" smtClean="0">
                <a:solidFill>
                  <a:schemeClr val="tx1"/>
                </a:solidFill>
              </a:rPr>
              <a:t>This was the first successful English colony in America.</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13  </a:t>
            </a:r>
            <a:endParaRPr lang="en-US" dirty="0"/>
          </a:p>
        </p:txBody>
      </p:sp>
    </p:spTree>
    <p:extLst>
      <p:ext uri="{BB962C8B-B14F-4D97-AF65-F5344CB8AC3E}">
        <p14:creationId xmlns:p14="http://schemas.microsoft.com/office/powerpoint/2010/main" val="395367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Powhatan Confederacy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Alliance of Native American tribes living in the region of the initial Virginia settlement.</a:t>
            </a:r>
          </a:p>
          <a:p>
            <a:r>
              <a:rPr lang="en-US" sz="3200" dirty="0" smtClean="0">
                <a:solidFill>
                  <a:schemeClr val="tx1"/>
                </a:solidFill>
              </a:rPr>
              <a:t>Powhatan, leader of this alliance, tried to live in peace with the English settlers when they arrived in 1607.</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14  </a:t>
            </a:r>
            <a:endParaRPr lang="en-US" dirty="0"/>
          </a:p>
        </p:txBody>
      </p:sp>
    </p:spTree>
    <p:extLst>
      <p:ext uri="{BB962C8B-B14F-4D97-AF65-F5344CB8AC3E}">
        <p14:creationId xmlns:p14="http://schemas.microsoft.com/office/powerpoint/2010/main" val="392380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John Winthrop</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Helped found the Massachusetts Bay Colony in 1629.</a:t>
            </a:r>
          </a:p>
          <a:p>
            <a:r>
              <a:rPr lang="en-US" sz="3200" dirty="0" smtClean="0">
                <a:solidFill>
                  <a:schemeClr val="tx1"/>
                </a:solidFill>
              </a:rPr>
              <a:t>In 1629, he was elected governor, a position he held for 20 years.</a:t>
            </a:r>
          </a:p>
          <a:p>
            <a:r>
              <a:rPr lang="en-US" sz="3200" dirty="0" smtClean="0">
                <a:solidFill>
                  <a:schemeClr val="tx1"/>
                </a:solidFill>
              </a:rPr>
              <a:t>Saw the colony as a “city upon a hill,” a godly community far from the corrupting influences of England.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2</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17 </a:t>
            </a:r>
            <a:endParaRPr lang="en-US" dirty="0"/>
          </a:p>
        </p:txBody>
      </p:sp>
    </p:spTree>
    <p:extLst>
      <p:ext uri="{BB962C8B-B14F-4D97-AF65-F5344CB8AC3E}">
        <p14:creationId xmlns:p14="http://schemas.microsoft.com/office/powerpoint/2010/main" val="18366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275</TotalTime>
  <Words>3248</Words>
  <Application>Microsoft Office PowerPoint</Application>
  <PresentationFormat>Widescreen</PresentationFormat>
  <Paragraphs>334</Paragraphs>
  <Slides>66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66</vt:i4>
      </vt:variant>
    </vt:vector>
  </HeadingPairs>
  <TitlesOfParts>
    <vt:vector size="70" baseType="lpstr">
      <vt:lpstr>Aharoni</vt:lpstr>
      <vt:lpstr>Calibri</vt:lpstr>
      <vt:lpstr>Corbel</vt:lpstr>
      <vt:lpstr>Basis</vt:lpstr>
      <vt:lpstr>Puritans</vt:lpstr>
      <vt:lpstr>Church of England</vt:lpstr>
      <vt:lpstr>Calvinism</vt:lpstr>
      <vt:lpstr>Separatists</vt:lpstr>
      <vt:lpstr>Enclosure movement</vt:lpstr>
      <vt:lpstr>Roanoke</vt:lpstr>
      <vt:lpstr>London Company</vt:lpstr>
      <vt:lpstr>Powhatan Confederacy</vt:lpstr>
      <vt:lpstr>John Winthrop</vt:lpstr>
      <vt:lpstr>Anne Hutchinson</vt:lpstr>
      <vt:lpstr>Mercantilism</vt:lpstr>
      <vt:lpstr>Navigation Acts</vt:lpstr>
      <vt:lpstr>Dominion of New England</vt:lpstr>
      <vt:lpstr>Glorious Revolution</vt:lpstr>
      <vt:lpstr>Molasses Act</vt:lpstr>
      <vt:lpstr>Nathaniel Bacon</vt:lpstr>
      <vt:lpstr>Lord Baltimore</vt:lpstr>
      <vt:lpstr>Headright system</vt:lpstr>
      <vt:lpstr>William Penn</vt:lpstr>
      <vt:lpstr>James Oglethorpe</vt:lpstr>
      <vt:lpstr>Jamestown</vt:lpstr>
      <vt:lpstr>John Smith</vt:lpstr>
      <vt:lpstr>Sir William Berkeley</vt:lpstr>
      <vt:lpstr>King Phillip’s War</vt:lpstr>
      <vt:lpstr>Quakers</vt:lpstr>
      <vt:lpstr>John Rolfe</vt:lpstr>
      <vt:lpstr>Mayflower Compact</vt:lpstr>
      <vt:lpstr>Roger Williams</vt:lpstr>
      <vt:lpstr>Indentured Servitude</vt:lpstr>
      <vt:lpstr>Triangular Trade System</vt:lpstr>
      <vt:lpstr>Middle Passage</vt:lpstr>
      <vt:lpstr>Stono Rebellion</vt:lpstr>
      <vt:lpstr>Salem Witch Trials</vt:lpstr>
      <vt:lpstr>Great Awakening</vt:lpstr>
      <vt:lpstr>Slavery</vt:lpstr>
      <vt:lpstr>George Whitefield</vt:lpstr>
      <vt:lpstr>Enlightenment</vt:lpstr>
      <vt:lpstr>Harvard</vt:lpstr>
      <vt:lpstr>Albany Congress</vt:lpstr>
      <vt:lpstr>French and Indian War</vt:lpstr>
      <vt:lpstr>Currency Act</vt:lpstr>
      <vt:lpstr>Sugar Act</vt:lpstr>
      <vt:lpstr>Stamp Act</vt:lpstr>
      <vt:lpstr>Quartering Act</vt:lpstr>
      <vt:lpstr>Sons of Liberty</vt:lpstr>
      <vt:lpstr>Stamp Act Congress</vt:lpstr>
      <vt:lpstr>Declaratory Act</vt:lpstr>
      <vt:lpstr>Townshend Acts</vt:lpstr>
      <vt:lpstr>Circular Letter</vt:lpstr>
      <vt:lpstr>Boston Massacre</vt:lpstr>
      <vt:lpstr>Committees of Correspondence</vt:lpstr>
      <vt:lpstr>Tea Act</vt:lpstr>
      <vt:lpstr>Boston Tea Party</vt:lpstr>
      <vt:lpstr>Intolerable Acts</vt:lpstr>
      <vt:lpstr>Declaration of Rights and Grievances</vt:lpstr>
      <vt:lpstr>Treaty of Paris (1763)</vt:lpstr>
      <vt:lpstr>Edward Braddock</vt:lpstr>
      <vt:lpstr>Patrick Henry</vt:lpstr>
      <vt:lpstr>Samuel Adams</vt:lpstr>
      <vt:lpstr>Lexington</vt:lpstr>
      <vt:lpstr>Iroquois Confederacy</vt:lpstr>
      <vt:lpstr>Ohio Valley</vt:lpstr>
      <vt:lpstr>Gaspee Affair</vt:lpstr>
      <vt:lpstr>William Pitt</vt:lpstr>
      <vt:lpstr>John Locke</vt:lpstr>
      <vt:lpstr>PowerPoint Presentation</vt:lpstr>
    </vt:vector>
  </TitlesOfParts>
  <Company>Plainfield CCSD 202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Kobliska</dc:creator>
  <cp:lastModifiedBy>Darren Kobliska</cp:lastModifiedBy>
  <cp:revision>29</cp:revision>
  <cp:lastPrinted>2015-02-03T21:17:21Z</cp:lastPrinted>
  <dcterms:created xsi:type="dcterms:W3CDTF">2015-01-02T22:01:48Z</dcterms:created>
  <dcterms:modified xsi:type="dcterms:W3CDTF">2015-02-03T21:28:43Z</dcterms:modified>
</cp:coreProperties>
</file>